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6" r:id="rId4"/>
  </p:sldMasterIdLst>
  <p:notesMasterIdLst>
    <p:notesMasterId r:id="rId21"/>
  </p:notesMasterIdLst>
  <p:handoutMasterIdLst>
    <p:handoutMasterId r:id="rId22"/>
  </p:handoutMasterIdLst>
  <p:sldIdLst>
    <p:sldId id="374" r:id="rId5"/>
    <p:sldId id="356" r:id="rId6"/>
    <p:sldId id="357" r:id="rId7"/>
    <p:sldId id="359" r:id="rId8"/>
    <p:sldId id="361" r:id="rId9"/>
    <p:sldId id="375" r:id="rId10"/>
    <p:sldId id="364" r:id="rId11"/>
    <p:sldId id="365" r:id="rId12"/>
    <p:sldId id="366" r:id="rId13"/>
    <p:sldId id="367" r:id="rId14"/>
    <p:sldId id="368" r:id="rId15"/>
    <p:sldId id="369" r:id="rId16"/>
    <p:sldId id="373" r:id="rId17"/>
    <p:sldId id="370" r:id="rId18"/>
    <p:sldId id="371" r:id="rId19"/>
    <p:sldId id="372" r:id="rId2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p15:clr>
            <a:srgbClr val="A4A3A4"/>
          </p15:clr>
        </p15:guide>
        <p15:guide id="2" pos="576">
          <p15:clr>
            <a:srgbClr val="A4A3A4"/>
          </p15:clr>
        </p15:guide>
        <p15:guide id="3" pos="4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616B"/>
    <a:srgbClr val="336A90"/>
    <a:srgbClr val="A12854"/>
    <a:srgbClr val="F6F3EE"/>
    <a:srgbClr val="264A64"/>
    <a:srgbClr val="E29F4D"/>
    <a:srgbClr val="63BAB0"/>
    <a:srgbClr val="F9E585"/>
    <a:srgbClr val="112E51"/>
    <a:srgbClr val="3333FF"/>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62857" autoAdjust="0"/>
  </p:normalViewPr>
  <p:slideViewPr>
    <p:cSldViewPr snapToObjects="1">
      <p:cViewPr varScale="1">
        <p:scale>
          <a:sx n="67" d="100"/>
          <a:sy n="67" d="100"/>
        </p:scale>
        <p:origin x="1506" y="54"/>
      </p:cViewPr>
      <p:guideLst>
        <p:guide orient="horz" pos="1548"/>
        <p:guide pos="576"/>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8" d="100"/>
          <a:sy n="68" d="100"/>
        </p:scale>
        <p:origin x="-32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4D9E48-5E7F-D24C-87D5-695B18367D24}" type="datetimeFigureOut">
              <a:rPr lang="en-US" smtClean="0"/>
              <a:t>10/17/2019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CB10C2-C6DD-5A4A-BF1B-B012B8BA4284}" type="slidenum">
              <a:rPr lang="en-US" smtClean="0"/>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6357CE-B3EB-1B4A-84E5-C1E2DF427ABD}" type="datetimeFigureOut">
              <a:rPr lang="en-US" smtClean="0"/>
              <a:t>10/17/2019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Maryland Child Support Administration.</a:t>
            </a:r>
          </a:p>
          <a:p>
            <a:endParaRPr lang="en-US" baseline="0" dirty="0" smtClean="0"/>
          </a:p>
          <a:p>
            <a:pPr marL="171450" indent="-171450">
              <a:buFont typeface="Arial" panose="020B0604020202020204" pitchFamily="34" charset="0"/>
              <a:buChar char="•"/>
            </a:pPr>
            <a:r>
              <a:rPr lang="en-US" baseline="0" dirty="0" smtClean="0">
                <a:solidFill>
                  <a:srgbClr val="FF0000"/>
                </a:solidFill>
              </a:rPr>
              <a:t>I’d like to recognize </a:t>
            </a:r>
            <a:r>
              <a:rPr lang="en-US" baseline="0" dirty="0" smtClean="0"/>
              <a:t>GOV. LT GOV Secretary Padilla, Kevin Guistwite (and any other distinguished guest).</a:t>
            </a:r>
          </a:p>
          <a:p>
            <a:endParaRPr lang="en-US" baseline="0" dirty="0" smtClean="0"/>
          </a:p>
          <a:p>
            <a:pPr marL="171450" indent="-171450">
              <a:buFont typeface="Arial" panose="020B0604020202020204" pitchFamily="34" charset="0"/>
              <a:buChar char="•"/>
            </a:pPr>
            <a:r>
              <a:rPr lang="en-US" baseline="0" dirty="0" smtClean="0"/>
              <a:t> My name is Carnell Lofton, I am Maryland’s Federal Region</a:t>
            </a:r>
            <a:r>
              <a:rPr lang="en-US" strike="sngStrike" baseline="0" dirty="0" smtClean="0">
                <a:solidFill>
                  <a:srgbClr val="FF0000"/>
                </a:solidFill>
              </a:rPr>
              <a:t>a</a:t>
            </a:r>
            <a:r>
              <a:rPr lang="en-US" strike="sngStrike" baseline="0" dirty="0" smtClean="0"/>
              <a:t>l</a:t>
            </a:r>
            <a:r>
              <a:rPr lang="en-US" strike="noStrike" baseline="0" dirty="0" smtClean="0"/>
              <a:t> </a:t>
            </a:r>
            <a:r>
              <a:rPr lang="en-US" baseline="0" dirty="0" smtClean="0"/>
              <a:t>3 Child Support Program Specialist.  </a:t>
            </a:r>
          </a:p>
          <a:p>
            <a:endParaRPr lang="en-US" baseline="0" dirty="0" smtClean="0"/>
          </a:p>
          <a:p>
            <a:endParaRPr lang="en-US" baseline="0" dirty="0" smtClean="0"/>
          </a:p>
          <a:p>
            <a:pPr marL="171450" indent="-171450">
              <a:buFont typeface="Arial" panose="020B0604020202020204" pitchFamily="34" charset="0"/>
              <a:buChar char="•"/>
            </a:pPr>
            <a:r>
              <a:rPr lang="en-US" baseline="0" dirty="0" smtClean="0"/>
              <a:t>It is my pleasure to see everyone again this year!</a:t>
            </a:r>
          </a:p>
          <a:p>
            <a:endParaRPr lang="en-US" baseline="0" dirty="0" smtClean="0"/>
          </a:p>
          <a:p>
            <a:pPr marL="171450" indent="-171450">
              <a:buFont typeface="Arial" panose="020B0604020202020204" pitchFamily="34" charset="0"/>
              <a:buChar char="•"/>
            </a:pPr>
            <a:r>
              <a:rPr lang="en-US" baseline="0" dirty="0" smtClean="0"/>
              <a:t>Thank you to the Maryland Joint Child Support Council planning committee for inviting me to speak with you today.  The Council has done an outstanding job of putting together an exciting and informative conference for us this year and I am excited to have the opportunity to speak about the President’s path forward for the Administration for Children and Families to better </a:t>
            </a:r>
            <a:r>
              <a:rPr lang="en-US" baseline="0" dirty="0" smtClean="0">
                <a:solidFill>
                  <a:srgbClr val="FF0000"/>
                </a:solidFill>
              </a:rPr>
              <a:t>engage fathers </a:t>
            </a:r>
            <a:r>
              <a:rPr lang="en-US" strike="sngStrike" baseline="0" dirty="0" smtClean="0"/>
              <a:t>Engage Fathers </a:t>
            </a:r>
            <a:r>
              <a:rPr lang="en-US" baseline="0" dirty="0" smtClean="0"/>
              <a:t>in the United States.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115395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READ SLIDE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OHS programs recognizes that fathers engagement is a vital and integrated aspect of parent, family, and community work in Head Start and Early Head Start.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10</a:t>
            </a:fld>
            <a:endParaRPr lang="en-US" dirty="0"/>
          </a:p>
        </p:txBody>
      </p:sp>
    </p:spTree>
    <p:extLst>
      <p:ext uri="{BB962C8B-B14F-4D97-AF65-F5344CB8AC3E}">
        <p14:creationId xmlns:p14="http://schemas.microsoft.com/office/powerpoint/2010/main" val="264149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Arial" panose="020B0604020202020204" pitchFamily="34" charset="0"/>
                <a:cs typeface="Arial" panose="020B0604020202020204" pitchFamily="34" charset="0"/>
              </a:rPr>
              <a:t>Children</a:t>
            </a:r>
            <a:r>
              <a:rPr lang="en-US" sz="1200" baseline="0" dirty="0" smtClean="0">
                <a:solidFill>
                  <a:schemeClr val="bg1"/>
                </a:solidFill>
                <a:latin typeface="Arial" panose="020B0604020202020204" pitchFamily="34" charset="0"/>
                <a:cs typeface="Arial" panose="020B0604020202020204" pitchFamily="34" charset="0"/>
              </a:rPr>
              <a:t> Bureau’s c</a:t>
            </a:r>
            <a:r>
              <a:rPr lang="en-US" sz="1200" dirty="0" smtClean="0">
                <a:solidFill>
                  <a:schemeClr val="bg1"/>
                </a:solidFill>
                <a:latin typeface="Arial" panose="020B0604020202020204" pitchFamily="34" charset="0"/>
                <a:cs typeface="Arial" panose="020B0604020202020204" pitchFamily="34" charset="0"/>
              </a:rPr>
              <a:t>hild</a:t>
            </a:r>
            <a:r>
              <a:rPr lang="en-US" sz="1200" baseline="0" dirty="0" smtClean="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welfare agencies are increasing their efforts to keep children connected to incarcerated fathers through technology when distance or frequency of contacts present barriers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4A558B-E4E9-A94A-B9C1-029E46A76ABA}" type="slidenum">
              <a:rPr lang="en-US" smtClean="0"/>
              <a:t>11</a:t>
            </a:fld>
            <a:endParaRPr lang="en-US" dirty="0"/>
          </a:p>
        </p:txBody>
      </p:sp>
    </p:spTree>
    <p:extLst>
      <p:ext uri="{BB962C8B-B14F-4D97-AF65-F5344CB8AC3E}">
        <p14:creationId xmlns:p14="http://schemas.microsoft.com/office/powerpoint/2010/main" val="1478983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dirty="0" smtClean="0">
                <a:solidFill>
                  <a:schemeClr val="bg1"/>
                </a:solidFill>
                <a:latin typeface="Arial" panose="020B0604020202020204" pitchFamily="34" charset="0"/>
                <a:cs typeface="Arial" panose="020B0604020202020204" pitchFamily="34" charset="0"/>
              </a:rPr>
              <a:t>READ SLIDE</a:t>
            </a:r>
          </a:p>
          <a:p>
            <a:pPr marL="285750" lvl="0" indent="-285750">
              <a:buFont typeface="Arial" panose="020B0604020202020204" pitchFamily="34" charset="0"/>
              <a:buChar char="•"/>
            </a:pPr>
            <a:endParaRPr lang="en-US" sz="12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FYSB programs are working with young men prior to fatherhood to help lay the foundation for healthy relationships and promote safe and responsible behavior  </a:t>
            </a:r>
          </a:p>
          <a:p>
            <a:r>
              <a:rPr lang="en-US"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12</a:t>
            </a:fld>
            <a:endParaRPr lang="en-US" dirty="0"/>
          </a:p>
        </p:txBody>
      </p:sp>
    </p:spTree>
    <p:extLst>
      <p:ext uri="{BB962C8B-B14F-4D97-AF65-F5344CB8AC3E}">
        <p14:creationId xmlns:p14="http://schemas.microsoft.com/office/powerpoint/2010/main" val="176354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families where both parents don’t live in the same household, child care settings are an important resource to help these families communicate about their children’s growth and learning and develop their parenting skills. </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13</a:t>
            </a:fld>
            <a:endParaRPr lang="en-US" dirty="0"/>
          </a:p>
        </p:txBody>
      </p:sp>
    </p:spTree>
    <p:extLst>
      <p:ext uri="{BB962C8B-B14F-4D97-AF65-F5344CB8AC3E}">
        <p14:creationId xmlns:p14="http://schemas.microsoft.com/office/powerpoint/2010/main" val="55607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ACF will continue to highlight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findings that demonstrate the value of father involvement in the lives of their children and families, and help identify promising practices that promote and sustain meaningful father engagement, regardless of a father’s physical location or custodial participation.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Read</a:t>
            </a:r>
            <a:r>
              <a:rPr lang="en-US" sz="1200"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dirty="0"/>
          </a:p>
        </p:txBody>
      </p:sp>
    </p:spTree>
    <p:extLst>
      <p:ext uri="{BB962C8B-B14F-4D97-AF65-F5344CB8AC3E}">
        <p14:creationId xmlns:p14="http://schemas.microsoft.com/office/powerpoint/2010/main" val="28700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Read</a:t>
            </a:r>
            <a:r>
              <a:rPr lang="en-US" baseline="0" dirty="0" smtClean="0"/>
              <a:t> Slide.  </a:t>
            </a:r>
          </a:p>
          <a:p>
            <a:pPr>
              <a:defRPr/>
            </a:pPr>
            <a:endParaRPr lang="en-US" baseline="0" dirty="0" smtClean="0"/>
          </a:p>
          <a:p>
            <a:pPr>
              <a:defRPr/>
            </a:pPr>
            <a:r>
              <a:rPr lang="en-US" baseline="0" dirty="0" smtClean="0"/>
              <a:t> </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ACF has called upon children and family serving agencies to work together to create cultures that encourage, rather than deter, father engagement that encourages fathers to take a more active role in their children’s lives.</a:t>
            </a:r>
          </a:p>
          <a:p>
            <a:pPr>
              <a:defRPr/>
            </a:pPr>
            <a:endParaRPr lang="en-US" baseline="0" dirty="0" smtClean="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B6103A-41B1-4CB2-948C-5492B2045616}"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5288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would like to thank you for the attention</a:t>
            </a:r>
            <a:r>
              <a:rPr lang="en-US" baseline="0" dirty="0" smtClean="0"/>
              <a:t> as I attempted to  illustrated how ACF is leading the path at the Federal </a:t>
            </a:r>
            <a:r>
              <a:rPr lang="en-US" baseline="0" smtClean="0"/>
              <a:t>US Government </a:t>
            </a:r>
            <a:r>
              <a:rPr lang="en-US" baseline="0" dirty="0" smtClean="0"/>
              <a:t>level to engage fathers more effectively.</a:t>
            </a:r>
          </a:p>
          <a:p>
            <a:endParaRPr lang="en-US" baseline="0" dirty="0" smtClean="0"/>
          </a:p>
          <a:p>
            <a:pPr marL="171450" indent="-171450">
              <a:buFont typeface="Arial" panose="020B0604020202020204" pitchFamily="34" charset="0"/>
              <a:buChar char="•"/>
            </a:pPr>
            <a:r>
              <a:rPr lang="en-US" baseline="0" dirty="0" smtClean="0"/>
              <a:t>I plan to stay for the duration of the conference so when you see me, please feel free to discuss ACF’s efforts to engage of fathers.</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16</a:t>
            </a:fld>
            <a:endParaRPr lang="en-US" dirty="0"/>
          </a:p>
        </p:txBody>
      </p:sp>
    </p:spTree>
    <p:extLst>
      <p:ext uri="{BB962C8B-B14F-4D97-AF65-F5344CB8AC3E}">
        <p14:creationId xmlns:p14="http://schemas.microsoft.com/office/powerpoint/2010/main" val="5234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p>
          <a:p>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father’s engagement is crucial because it is linked to strengthening families, which is a fundamental charge and key goal across ACF.</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United as a system to strengthen, build and support families across the country, ACF reaffirms the integral part fathers play in the lives of their children, their families, and their communities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58998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Administration</a:t>
            </a:r>
            <a:r>
              <a:rPr lang="en-US" sz="1200" kern="1200" baseline="0" dirty="0" smtClean="0">
                <a:solidFill>
                  <a:schemeClr val="tx1"/>
                </a:solidFill>
                <a:effectLst/>
                <a:latin typeface="+mn-lt"/>
                <a:ea typeface="+mn-ea"/>
                <a:cs typeface="+mn-cs"/>
              </a:rPr>
              <a:t> for Children and Families agencies are p</a:t>
            </a:r>
            <a:r>
              <a:rPr lang="en-US" sz="1200" kern="1200" dirty="0" smtClean="0">
                <a:solidFill>
                  <a:schemeClr val="tx1"/>
                </a:solidFill>
                <a:effectLst/>
                <a:latin typeface="+mn-lt"/>
                <a:ea typeface="+mn-ea"/>
                <a:cs typeface="+mn-cs"/>
              </a:rPr>
              <a:t>roactively working with fathers, whether custodial, noncustodial, geographically separated, or incarcerated to strengthen familial relationships and encourage fathers to play more active roles in the lives of their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ACF believes that  making connections with paternal family members and resources will help improve the long-term well-being and development of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 WILL SEE THIS SLIDE</a:t>
            </a:r>
            <a:r>
              <a:rPr lang="en-US" sz="1200" kern="1200" baseline="0" dirty="0" smtClean="0">
                <a:solidFill>
                  <a:schemeClr val="tx1"/>
                </a:solidFill>
                <a:effectLst/>
                <a:latin typeface="+mn-lt"/>
                <a:ea typeface="+mn-ea"/>
                <a:cs typeface="+mn-cs"/>
              </a:rPr>
              <a:t> AGAIN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dirty="0"/>
          </a:p>
        </p:txBody>
      </p:sp>
    </p:spTree>
    <p:extLst>
      <p:ext uri="{BB962C8B-B14F-4D97-AF65-F5344CB8AC3E}">
        <p14:creationId xmlns:p14="http://schemas.microsoft.com/office/powerpoint/2010/main" val="69054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Read Slide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Father engagement is important to the success of all ACF programs, and father engagement has a positive impact on a child’s and family’s well-being.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ACF is encouraging all family service agencies to join in making father engagement a joint priority.</a:t>
            </a:r>
          </a:p>
          <a:p>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father's positive involvement in the life of his child, both by direct engagement with the child and positive engagement with the child’s mother, impacts early childhood development,  leads to better child outcomes, and increases family stability.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190975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ACF </a:t>
            </a:r>
            <a:r>
              <a:rPr lang="en-US" sz="1200" kern="1200" dirty="0" smtClean="0">
                <a:solidFill>
                  <a:schemeClr val="tx1"/>
                </a:solidFill>
                <a:effectLst/>
                <a:latin typeface="+mn-lt"/>
                <a:ea typeface="+mn-ea"/>
                <a:cs typeface="+mn-cs"/>
              </a:rPr>
              <a:t>joint Fatherhood Information Memorandum 18-01 emphasizes the importance of meaningful father engagement in all ACF programs to better serve children and families.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information memorandum highlighted research findings that demonstrated the value of father involvement in the lives of children and families and identified promising practices to promote and sustain meaningful father engagement, regardless of a father’s physical location or custodial participation.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9A754-9904-4C4A-965A-57FFC826631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0084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I stated</a:t>
            </a:r>
            <a:r>
              <a:rPr lang="en-US" sz="1200" kern="1200" baseline="0" dirty="0" smtClean="0">
                <a:solidFill>
                  <a:schemeClr val="tx1"/>
                </a:solidFill>
                <a:effectLst/>
                <a:latin typeface="+mn-lt"/>
                <a:ea typeface="+mn-ea"/>
                <a:cs typeface="+mn-cs"/>
              </a:rPr>
              <a:t> earlier, you are now seeing this slide for the second time.  I wanted to use this slide  to introduce the promising practices that each of the listed agencies under the Administration for Children and Families are utilizing to engage fathers.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Each of these agencies are proactively working with fathers, whether custodial, noncustodial, geographically separated, or incarcerated to strengthen familial relationships and encouraging fathers to play more active roles in the lives of their 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dirty="0"/>
          </a:p>
        </p:txBody>
      </p:sp>
    </p:spTree>
    <p:extLst>
      <p:ext uri="{BB962C8B-B14F-4D97-AF65-F5344CB8AC3E}">
        <p14:creationId xmlns:p14="http://schemas.microsoft.com/office/powerpoint/2010/main" val="281083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dirty="0" smtClean="0"/>
              <a:t>Our</a:t>
            </a:r>
            <a:r>
              <a:rPr lang="en-US" baseline="0" dirty="0" smtClean="0"/>
              <a:t> </a:t>
            </a:r>
            <a:r>
              <a:rPr lang="en-US" dirty="0" smtClean="0"/>
              <a:t>Child Support Enforcement Offices are:</a:t>
            </a:r>
          </a:p>
          <a:p>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Arial" panose="020B0604020202020204" pitchFamily="34" charset="0"/>
                <a:cs typeface="Arial" panose="020B0604020202020204" pitchFamily="34" charset="0"/>
              </a:rPr>
              <a:t>Working  with fathers from the time their children are born until their children reach the age of majority.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bg1"/>
                </a:solidFill>
                <a:latin typeface="Arial" panose="020B0604020202020204" pitchFamily="34" charset="0"/>
                <a:cs typeface="Arial" panose="020B060402020202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Arial" panose="020B0604020202020204" pitchFamily="34" charset="0"/>
                <a:cs typeface="Arial" panose="020B0604020202020204" pitchFamily="34" charset="0"/>
              </a:rPr>
              <a:t>We are</a:t>
            </a:r>
            <a:r>
              <a:rPr lang="en-US" sz="1200" baseline="0" dirty="0" smtClean="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Protecting  the legal connection fathers have with their children</a:t>
            </a:r>
            <a:r>
              <a:rPr lang="en-US" sz="1200" baseline="0" dirty="0" smtClean="0">
                <a:solidFill>
                  <a:schemeClr val="bg1"/>
                </a:solidFill>
                <a:latin typeface="Arial" panose="020B0604020202020204" pitchFamily="34" charset="0"/>
                <a:cs typeface="Arial" panose="020B0604020202020204" pitchFamily="34" charset="0"/>
              </a:rPr>
              <a:t> which </a:t>
            </a:r>
            <a:r>
              <a:rPr lang="en-US" sz="1200" dirty="0" smtClean="0">
                <a:solidFill>
                  <a:schemeClr val="bg1"/>
                </a:solidFill>
                <a:latin typeface="Arial" panose="020B0604020202020204" pitchFamily="34" charset="0"/>
                <a:cs typeface="Arial" panose="020B0604020202020204" pitchFamily="34" charset="0"/>
              </a:rPr>
              <a:t>supports emotional and financial support  </a:t>
            </a:r>
          </a:p>
          <a:p>
            <a:endParaRPr lang="en-US" dirty="0" smtClean="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dirty="0"/>
          </a:p>
        </p:txBody>
      </p:sp>
    </p:spTree>
    <p:extLst>
      <p:ext uri="{BB962C8B-B14F-4D97-AF65-F5344CB8AC3E}">
        <p14:creationId xmlns:p14="http://schemas.microsoft.com/office/powerpoint/2010/main" val="428537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endParaRPr lang="en-US" dirty="0" smtClean="0"/>
          </a:p>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The Office of Family Assistance believes that fathers and paternal relatives have the potential to be important sources of financial and emotional support for children and youth involved in the child welfare system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dirty="0"/>
          </a:p>
        </p:txBody>
      </p:sp>
    </p:spTree>
    <p:extLst>
      <p:ext uri="{BB962C8B-B14F-4D97-AF65-F5344CB8AC3E}">
        <p14:creationId xmlns:p14="http://schemas.microsoft.com/office/powerpoint/2010/main" val="26070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Noncustodial Parent Employment Program at CSA is a great example of a collaboration between OFA/FIA and  OCSE/Maryland Child Support to positively engage fathers.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Quick</a:t>
            </a:r>
            <a:r>
              <a:rPr lang="en-US" sz="1200" kern="1200" baseline="0" dirty="0" smtClean="0">
                <a:solidFill>
                  <a:schemeClr val="tx1"/>
                </a:solidFill>
                <a:effectLst/>
                <a:latin typeface="+mn-lt"/>
                <a:ea typeface="+mn-ea"/>
                <a:cs typeface="+mn-cs"/>
              </a:rPr>
              <a:t> history: In </a:t>
            </a:r>
            <a:r>
              <a:rPr lang="en-US" sz="1200" kern="1200" dirty="0" smtClean="0">
                <a:solidFill>
                  <a:schemeClr val="tx1"/>
                </a:solidFill>
                <a:effectLst/>
                <a:latin typeface="+mn-lt"/>
                <a:ea typeface="+mn-ea"/>
                <a:cs typeface="+mn-cs"/>
              </a:rPr>
              <a:t>2006 NPEP was created as</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cooperative effort between the Family Investment Administration (FIA) and Child</a:t>
            </a:r>
            <a:r>
              <a:rPr lang="en-US" sz="1200" kern="1200" baseline="0" dirty="0" smtClean="0">
                <a:solidFill>
                  <a:schemeClr val="tx1"/>
                </a:solidFill>
                <a:effectLst/>
                <a:latin typeface="+mn-lt"/>
                <a:ea typeface="+mn-ea"/>
                <a:cs typeface="+mn-cs"/>
              </a:rPr>
              <a:t> Support/</a:t>
            </a:r>
            <a:r>
              <a:rPr lang="en-US" sz="1200" kern="1200" dirty="0" smtClean="0">
                <a:solidFill>
                  <a:schemeClr val="tx1"/>
                </a:solidFill>
                <a:effectLst/>
                <a:latin typeface="+mn-lt"/>
                <a:ea typeface="+mn-ea"/>
                <a:cs typeface="+mn-cs"/>
              </a:rPr>
              <a:t>CSA.  It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designed to provide NCPs who are unemployed or underemployed and delinquent in paying their child support with assistance in obtaining and retaining full-time employment.</a:t>
            </a:r>
            <a:endParaRPr lang="en-US" dirty="0" smtClean="0"/>
          </a:p>
          <a:p>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program assists NCPs with the removal of barriers to employment, i.e., substance abuse, mental health, legal issues, through referrals to resources and partnership with other agencies.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Take a</a:t>
            </a:r>
            <a:r>
              <a:rPr lang="en-US" sz="1200" kern="1200" baseline="0" dirty="0" smtClean="0">
                <a:solidFill>
                  <a:schemeClr val="tx1"/>
                </a:solidFill>
                <a:effectLst/>
                <a:latin typeface="+mn-lt"/>
                <a:ea typeface="+mn-ea"/>
                <a:cs typeface="+mn-cs"/>
              </a:rPr>
              <a:t> look at the success of NPEP,  CSA please give yourselves a congratulatory round of  applause!</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dirty="0"/>
          </a:p>
        </p:txBody>
      </p:sp>
    </p:spTree>
    <p:extLst>
      <p:ext uri="{BB962C8B-B14F-4D97-AF65-F5344CB8AC3E}">
        <p14:creationId xmlns:p14="http://schemas.microsoft.com/office/powerpoint/2010/main" val="883486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Dark Blue">
    <p:bg>
      <p:bgPr>
        <a:solidFill>
          <a:srgbClr val="264A64"/>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1028700"/>
            <a:ext cx="5486400" cy="1200150"/>
          </a:xfrm>
        </p:spPr>
        <p:txBody>
          <a:bodyPr anchor="b" anchorCtr="0">
            <a:normAutofit/>
          </a:bodyPr>
          <a:lstStyle>
            <a:lvl1pPr>
              <a:defRPr sz="2400">
                <a:solidFill>
                  <a:srgbClr val="FFFFFF"/>
                </a:solidFill>
              </a:defRPr>
            </a:lvl1pPr>
          </a:lstStyle>
          <a:p>
            <a:r>
              <a:rPr lang="en-US" dirty="0" smtClean="0"/>
              <a:t>Click to Edit Master Style</a:t>
            </a:r>
            <a:endParaRPr lang="en-US" dirty="0"/>
          </a:p>
        </p:txBody>
      </p:sp>
      <p:sp>
        <p:nvSpPr>
          <p:cNvPr id="15" name="Subtitle 2"/>
          <p:cNvSpPr>
            <a:spLocks noGrp="1"/>
          </p:cNvSpPr>
          <p:nvPr>
            <p:ph type="subTitle" idx="1" hasCustomPrompt="1"/>
          </p:nvPr>
        </p:nvSpPr>
        <p:spPr>
          <a:xfrm>
            <a:off x="914400" y="2514600"/>
            <a:ext cx="3429000" cy="1200150"/>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a:t>
            </a:r>
            <a:br>
              <a:rPr lang="en-US" dirty="0" smtClean="0"/>
            </a:br>
            <a:r>
              <a:rPr lang="en-US" dirty="0" smtClean="0"/>
              <a:t>Master Subtitle Style</a:t>
            </a:r>
            <a:endParaRPr lang="en-US" dirty="0"/>
          </a:p>
        </p:txBody>
      </p:sp>
      <p:cxnSp>
        <p:nvCxnSpPr>
          <p:cNvPr id="16" name="Straight Connector 15"/>
          <p:cNvCxnSpPr/>
          <p:nvPr/>
        </p:nvCxnSpPr>
        <p:spPr>
          <a:xfrm>
            <a:off x="1066800" y="234315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66800" y="234315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 for HHS and ACF. Office of Child Support Enforcement" title="HHS/ACF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165395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Gray 2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5800" y="1200150"/>
            <a:ext cx="3657296" cy="3543300"/>
          </a:xfrm>
        </p:spPr>
        <p:txBody>
          <a:bodyPr>
            <a:normAutofit/>
          </a:bodyPr>
          <a:lstStyle>
            <a:lvl1pPr>
              <a:defRPr sz="1500" baseline="0">
                <a:solidFill>
                  <a:srgbClr val="5B616B"/>
                </a:solidFill>
              </a:defRPr>
            </a:lvl1pPr>
            <a:lvl2pPr>
              <a:defRPr sz="1350" baseline="0">
                <a:solidFill>
                  <a:srgbClr val="5B616B"/>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6" name="Content Placeholder 2"/>
          <p:cNvSpPr>
            <a:spLocks noGrp="1"/>
          </p:cNvSpPr>
          <p:nvPr>
            <p:ph sz="half" idx="11" hasCustomPrompt="1"/>
          </p:nvPr>
        </p:nvSpPr>
        <p:spPr>
          <a:xfrm>
            <a:off x="4724400" y="1200150"/>
            <a:ext cx="3505200" cy="3543300"/>
          </a:xfrm>
        </p:spPr>
        <p:txBody>
          <a:bodyPr>
            <a:normAutofit/>
          </a:bodyPr>
          <a:lstStyle>
            <a:lvl1pPr>
              <a:defRPr sz="1500">
                <a:solidFill>
                  <a:srgbClr val="5B616B"/>
                </a:solidFill>
              </a:defRPr>
            </a:lvl1pPr>
            <a:lvl2pPr>
              <a:defRPr sz="1350">
                <a:solidFill>
                  <a:srgbClr val="5B616B"/>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9" name="Slide Number Placeholder 5"/>
          <p:cNvSpPr>
            <a:spLocks noGrp="1"/>
          </p:cNvSpPr>
          <p:nvPr>
            <p:ph type="sldNum" sz="quarter" idx="4"/>
          </p:nvPr>
        </p:nvSpPr>
        <p:spPr>
          <a:xfrm>
            <a:off x="6858000" y="4867618"/>
            <a:ext cx="2133600" cy="184666"/>
          </a:xfrm>
          <a:prstGeom prst="rect">
            <a:avLst/>
          </a:prstGeom>
        </p:spPr>
        <p:txBody>
          <a:bodyPr vert="horz" lIns="91440" tIns="45720" rIns="91440" bIns="45720" rtlCol="0" anchor="ctr">
            <a:spAutoFit/>
          </a:bodyPr>
          <a:lstStyle>
            <a:lvl1pPr algn="r">
              <a:defRPr sz="6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extBox 10"/>
          <p:cNvSpPr txBox="1"/>
          <p:nvPr/>
        </p:nvSpPr>
        <p:spPr>
          <a:xfrm>
            <a:off x="3124200" y="4871992"/>
            <a:ext cx="2895600" cy="184666"/>
          </a:xfrm>
          <a:prstGeom prst="rect">
            <a:avLst/>
          </a:prstGeom>
          <a:noFill/>
        </p:spPr>
        <p:txBody>
          <a:bodyPr wrap="square" rtlCol="0">
            <a:spAutoFit/>
          </a:bodyPr>
          <a:lstStyle/>
          <a:p>
            <a:pPr algn="ctr"/>
            <a:r>
              <a:rPr lang="en-US" sz="600" dirty="0" smtClean="0">
                <a:solidFill>
                  <a:srgbClr val="5B616B"/>
                </a:solidFill>
                <a:latin typeface="Arial" panose="020B0604020202020204" pitchFamily="34" charset="0"/>
                <a:cs typeface="Arial" panose="020B0604020202020204" pitchFamily="34" charset="0"/>
              </a:rPr>
              <a:t>Office of Child Support Enforcement</a:t>
            </a:r>
            <a:endParaRPr lang="en-US" sz="600" dirty="0">
              <a:solidFill>
                <a:srgbClr val="5B616B"/>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685800" y="613202"/>
            <a:ext cx="7543800" cy="415498"/>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
        <p:nvSpPr>
          <p:cNvPr id="7" name="TextBox 6"/>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61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Gray 3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1500">
                <a:solidFill>
                  <a:srgbClr val="6C6463"/>
                </a:solidFill>
              </a:defRPr>
            </a:lvl1pPr>
            <a:lvl2pPr>
              <a:defRPr sz="1350" baseline="0">
                <a:solidFill>
                  <a:srgbClr val="6C6463"/>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p:txBody>
      </p:sp>
      <p:sp>
        <p:nvSpPr>
          <p:cNvPr id="13" name="Slide Number Placeholder 5"/>
          <p:cNvSpPr>
            <a:spLocks noGrp="1"/>
          </p:cNvSpPr>
          <p:nvPr>
            <p:ph type="sldNum" sz="quarter" idx="4"/>
          </p:nvPr>
        </p:nvSpPr>
        <p:spPr>
          <a:xfrm>
            <a:off x="6858000" y="4867618"/>
            <a:ext cx="2133600" cy="184666"/>
          </a:xfrm>
          <a:prstGeom prst="rect">
            <a:avLst/>
          </a:prstGeom>
        </p:spPr>
        <p:txBody>
          <a:bodyPr vert="horz" lIns="91440" tIns="45720" rIns="91440" bIns="45720" rtlCol="0" anchor="ctr">
            <a:spAutoFit/>
          </a:bodyPr>
          <a:lstStyle>
            <a:lvl1pPr algn="r">
              <a:defRPr sz="6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4" name="TextBox 13"/>
          <p:cNvSpPr txBox="1"/>
          <p:nvPr/>
        </p:nvSpPr>
        <p:spPr>
          <a:xfrm>
            <a:off x="3124200" y="4871992"/>
            <a:ext cx="2895600" cy="184666"/>
          </a:xfrm>
          <a:prstGeom prst="rect">
            <a:avLst/>
          </a:prstGeom>
          <a:noFill/>
        </p:spPr>
        <p:txBody>
          <a:bodyPr wrap="square" rtlCol="0">
            <a:spAutoFit/>
          </a:bodyPr>
          <a:lstStyle/>
          <a:p>
            <a:pPr algn="ctr"/>
            <a:r>
              <a:rPr lang="en-US" sz="600" dirty="0" smtClean="0">
                <a:solidFill>
                  <a:srgbClr val="5B616B"/>
                </a:solidFill>
                <a:latin typeface="Arial" panose="020B0604020202020204" pitchFamily="34" charset="0"/>
                <a:cs typeface="Arial" panose="020B0604020202020204" pitchFamily="34" charset="0"/>
              </a:rPr>
              <a:t>Office of Child Support Enforcement</a:t>
            </a:r>
            <a:endParaRPr lang="en-US" sz="600" dirty="0">
              <a:solidFill>
                <a:srgbClr val="5B616B"/>
              </a:solidFill>
              <a:latin typeface="Arial" panose="020B0604020202020204" pitchFamily="34" charset="0"/>
              <a:cs typeface="Arial" panose="020B0604020202020204" pitchFamily="34" charset="0"/>
            </a:endParaRPr>
          </a:p>
        </p:txBody>
      </p:sp>
      <p:sp>
        <p:nvSpPr>
          <p:cNvPr id="8" name="Title 1"/>
          <p:cNvSpPr>
            <a:spLocks noGrp="1"/>
          </p:cNvSpPr>
          <p:nvPr>
            <p:ph type="title" hasCustomPrompt="1"/>
          </p:nvPr>
        </p:nvSpPr>
        <p:spPr>
          <a:xfrm>
            <a:off x="685800" y="613202"/>
            <a:ext cx="7543800" cy="415498"/>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
        <p:nvSpPr>
          <p:cNvPr id="9" name="TextBox 8"/>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67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Photo">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00150"/>
            <a:ext cx="3809696" cy="3543300"/>
          </a:xfrm>
        </p:spPr>
        <p:txBody>
          <a:bodyPr>
            <a:normAutofit/>
          </a:bodyPr>
          <a:lstStyle>
            <a:lvl1pPr>
              <a:defRPr sz="1500">
                <a:solidFill>
                  <a:srgbClr val="5B616B"/>
                </a:solidFill>
              </a:defRPr>
            </a:lvl1pPr>
            <a:lvl2pPr>
              <a:defRPr sz="1350">
                <a:solidFill>
                  <a:srgbClr val="5B616B"/>
                </a:solidFill>
              </a:defRPr>
            </a:lvl2pPr>
            <a:lvl3pPr>
              <a:defRPr sz="1200">
                <a:solidFill>
                  <a:srgbClr val="6C6463"/>
                </a:solidFill>
                <a:latin typeface="Arial" panose="020B0604020202020204" pitchFamily="34" charset="0"/>
                <a:cs typeface="Arial" panose="020B0604020202020204" pitchFamily="34" charset="0"/>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2"/>
          <p:cNvSpPr>
            <a:spLocks noGrp="1"/>
          </p:cNvSpPr>
          <p:nvPr>
            <p:ph sz="half" idx="11" hasCustomPrompt="1"/>
          </p:nvPr>
        </p:nvSpPr>
        <p:spPr>
          <a:xfrm>
            <a:off x="4724400" y="114300"/>
            <a:ext cx="4267200" cy="4921759"/>
          </a:xfrm>
        </p:spPr>
        <p:txBody>
          <a:bodyPr anchor="ctr" anchorCtr="0">
            <a:normAutofit/>
          </a:bodyPr>
          <a:lstStyle>
            <a:lvl1pPr marL="0" indent="0" algn="ctr">
              <a:buNone/>
              <a:defRPr sz="2700" b="1" i="0" baseline="0">
                <a:solidFill>
                  <a:srgbClr val="5B616B"/>
                </a:solidFill>
              </a:defRPr>
            </a:lvl1pPr>
            <a:lvl2pPr>
              <a:defRPr sz="1350">
                <a:solidFill>
                  <a:srgbClr val="5B616B"/>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smtClean="0"/>
              <a:t>PLACE PHOTO</a:t>
            </a:r>
          </a:p>
        </p:txBody>
      </p:sp>
      <p:sp>
        <p:nvSpPr>
          <p:cNvPr id="5" name="Title 1"/>
          <p:cNvSpPr>
            <a:spLocks noGrp="1"/>
          </p:cNvSpPr>
          <p:nvPr>
            <p:ph type="title" hasCustomPrompt="1"/>
          </p:nvPr>
        </p:nvSpPr>
        <p:spPr>
          <a:xfrm>
            <a:off x="533400" y="613202"/>
            <a:ext cx="4038600" cy="415498"/>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Tree>
    <p:extLst>
      <p:ext uri="{BB962C8B-B14F-4D97-AF65-F5344CB8AC3E}">
        <p14:creationId xmlns:p14="http://schemas.microsoft.com/office/powerpoint/2010/main" val="233488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ore Information -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2782948-4DBE-204D-AB9E-B65E067054AE}" type="slidenum">
              <a:rPr lang="en-US" smtClean="0"/>
              <a:pPr/>
              <a:t>‹#›</a:t>
            </a:fld>
            <a:endParaRPr lang="en-US" dirty="0"/>
          </a:p>
        </p:txBody>
      </p:sp>
      <p:sp>
        <p:nvSpPr>
          <p:cNvPr id="8" name="Text Placeholder 7"/>
          <p:cNvSpPr>
            <a:spLocks noGrp="1"/>
          </p:cNvSpPr>
          <p:nvPr>
            <p:ph type="body" sz="quarter" idx="12" hasCustomPrompt="1"/>
          </p:nvPr>
        </p:nvSpPr>
        <p:spPr>
          <a:xfrm>
            <a:off x="685800" y="1371600"/>
            <a:ext cx="5943600" cy="2686050"/>
          </a:xfrm>
        </p:spPr>
        <p:txBody>
          <a:bodyPr/>
          <a:lstStyle>
            <a:lvl1pPr marL="0" marR="0" indent="0" algn="l" defTabSz="342900" rtl="0" eaLnBrk="1" fontAlgn="auto" latinLnBrk="0" hangingPunct="1">
              <a:lnSpc>
                <a:spcPct val="100000"/>
              </a:lnSpc>
              <a:spcBef>
                <a:spcPts val="0"/>
              </a:spcBef>
              <a:spcAft>
                <a:spcPts val="2250"/>
              </a:spcAft>
              <a:buClrTx/>
              <a:buSzTx/>
              <a:buFont typeface="Arial"/>
              <a:buNone/>
              <a:tabLst/>
              <a:defRPr/>
            </a:lvl1pPr>
          </a:lstStyle>
          <a:p>
            <a:pPr marL="0" marR="0" lvl="0" indent="0" algn="l" defTabSz="342900" rtl="0" eaLnBrk="1" fontAlgn="auto" latinLnBrk="0" hangingPunct="1">
              <a:lnSpc>
                <a:spcPct val="100000"/>
              </a:lnSpc>
              <a:spcBef>
                <a:spcPts val="0"/>
              </a:spcBef>
              <a:spcAft>
                <a:spcPts val="2250"/>
              </a:spcAft>
              <a:buClrTx/>
              <a:buSzTx/>
              <a:buFont typeface="Arial"/>
              <a:buNone/>
              <a:tabLst/>
              <a:defRPr/>
            </a:pPr>
            <a:r>
              <a:rPr kumimoji="0" lang="en-US" sz="1800" b="0" i="0" u="none" strike="noStrike" kern="1200" cap="none" spc="0" normalizeH="0" baseline="0" noProof="0" dirty="0" smtClean="0">
                <a:ln>
                  <a:noFill/>
                </a:ln>
                <a:solidFill>
                  <a:srgbClr val="336A90"/>
                </a:solidFill>
                <a:effectLst/>
                <a:uLnTx/>
                <a:uFillTx/>
                <a:latin typeface="Arial" panose="020B0604020202020204" pitchFamily="34" charset="0"/>
                <a:ea typeface="+mn-ea"/>
              </a:rPr>
              <a:t>Name</a:t>
            </a:r>
          </a:p>
          <a:p>
            <a:pPr marL="0" marR="0" lvl="0" indent="0" algn="l" defTabSz="342900" rtl="0" eaLnBrk="1" fontAlgn="auto" latinLnBrk="0" hangingPunct="1">
              <a:lnSpc>
                <a:spcPct val="100000"/>
              </a:lnSpc>
              <a:spcBef>
                <a:spcPts val="0"/>
              </a:spcBef>
              <a:spcAft>
                <a:spcPts val="2250"/>
              </a:spcAft>
              <a:buClrTx/>
              <a:buSzTx/>
              <a:buFont typeface="Arial"/>
              <a:buNone/>
              <a:tabLst/>
              <a:defRPr/>
            </a:pPr>
            <a:r>
              <a:rPr kumimoji="0" lang="en-US" sz="1800" b="0" i="0" u="none" strike="noStrike" kern="1200" cap="none" spc="0" normalizeH="0" baseline="0" noProof="0" dirty="0" smtClean="0">
                <a:ln>
                  <a:noFill/>
                </a:ln>
                <a:solidFill>
                  <a:srgbClr val="336A90"/>
                </a:solidFill>
                <a:effectLst/>
                <a:uLnTx/>
                <a:uFillTx/>
                <a:latin typeface="Arial" panose="020B0604020202020204" pitchFamily="34" charset="0"/>
                <a:ea typeface="+mn-ea"/>
              </a:rPr>
              <a:t>Division/Office</a:t>
            </a:r>
          </a:p>
          <a:p>
            <a:pPr marL="0" marR="0" lvl="0" indent="0" algn="l" defTabSz="342900" rtl="0" eaLnBrk="1" fontAlgn="auto" latinLnBrk="0" hangingPunct="1">
              <a:lnSpc>
                <a:spcPct val="100000"/>
              </a:lnSpc>
              <a:spcBef>
                <a:spcPts val="0"/>
              </a:spcBef>
              <a:spcAft>
                <a:spcPts val="2250"/>
              </a:spcAft>
              <a:buClrTx/>
              <a:buSzTx/>
              <a:buFont typeface="Arial"/>
              <a:buNone/>
              <a:tabLst/>
              <a:defRPr/>
            </a:pPr>
            <a:r>
              <a:rPr kumimoji="0" lang="en-US" sz="1800" b="0" i="0" u="none" strike="noStrike" kern="1200" cap="none" spc="0" normalizeH="0" baseline="0" noProof="0" dirty="0" smtClean="0">
                <a:ln>
                  <a:noFill/>
                </a:ln>
                <a:solidFill>
                  <a:srgbClr val="336A90"/>
                </a:solidFill>
                <a:effectLst/>
                <a:uLnTx/>
                <a:uFillTx/>
                <a:latin typeface="Arial" panose="020B0604020202020204" pitchFamily="34" charset="0"/>
                <a:ea typeface="+mn-ea"/>
              </a:rPr>
              <a:t>Contact Information</a:t>
            </a:r>
          </a:p>
          <a:p>
            <a:pPr marL="0" marR="0" lvl="0" indent="0" algn="l" defTabSz="342900" rtl="0" eaLnBrk="1" fontAlgn="auto" latinLnBrk="0" hangingPunct="1">
              <a:lnSpc>
                <a:spcPct val="100000"/>
              </a:lnSpc>
              <a:spcBef>
                <a:spcPts val="0"/>
              </a:spcBef>
              <a:spcAft>
                <a:spcPts val="2250"/>
              </a:spcAft>
              <a:buClrTx/>
              <a:buSzTx/>
              <a:buFont typeface="Arial"/>
              <a:buNone/>
              <a:tabLst/>
              <a:defRPr/>
            </a:pPr>
            <a:r>
              <a:rPr kumimoji="0" lang="en-US" sz="1800" b="0" i="0" u="none" strike="noStrike" kern="1200" cap="none" spc="0" normalizeH="0" baseline="0" noProof="0" dirty="0" smtClean="0">
                <a:ln>
                  <a:noFill/>
                </a:ln>
                <a:solidFill>
                  <a:srgbClr val="336A90"/>
                </a:solidFill>
                <a:effectLst/>
                <a:uLnTx/>
                <a:uFillTx/>
                <a:latin typeface="Arial" panose="020B0604020202020204" pitchFamily="34" charset="0"/>
                <a:ea typeface="+mn-ea"/>
              </a:rPr>
              <a:t>Website</a:t>
            </a:r>
          </a:p>
          <a:p>
            <a:pPr lvl="0"/>
            <a:endParaRPr lang="en-US" dirty="0"/>
          </a:p>
        </p:txBody>
      </p:sp>
      <p:sp>
        <p:nvSpPr>
          <p:cNvPr id="9" name="TextBox 8"/>
          <p:cNvSpPr txBox="1"/>
          <p:nvPr/>
        </p:nvSpPr>
        <p:spPr>
          <a:xfrm>
            <a:off x="666750" y="635794"/>
            <a:ext cx="5943600" cy="415498"/>
          </a:xfrm>
          <a:prstGeom prst="rect">
            <a:avLst/>
          </a:prstGeom>
          <a:noFill/>
        </p:spPr>
        <p:txBody>
          <a:bodyPr wrap="square" rtlCol="0">
            <a:spAutoFit/>
          </a:bodyPr>
          <a:lstStyle/>
          <a:p>
            <a:r>
              <a:rPr kumimoji="0" lang="en-US" sz="2100" b="0" i="0" u="none" strike="noStrike" kern="1200" cap="none" spc="0" normalizeH="0" baseline="0" noProof="0" dirty="0" smtClean="0">
                <a:ln>
                  <a:noFill/>
                </a:ln>
                <a:solidFill>
                  <a:srgbClr val="336A90"/>
                </a:solidFill>
                <a:effectLst/>
                <a:uLnTx/>
                <a:uFillTx/>
                <a:latin typeface="Arial" panose="020B0604020202020204" pitchFamily="34" charset="0"/>
                <a:ea typeface="+mj-ea"/>
              </a:rPr>
              <a:t>For More Information</a:t>
            </a:r>
            <a:endParaRPr lang="en-US" sz="1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24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ore Information - 2">
    <p:spTree>
      <p:nvGrpSpPr>
        <p:cNvPr id="1" name=""/>
        <p:cNvGrpSpPr/>
        <p:nvPr/>
      </p:nvGrpSpPr>
      <p:grpSpPr>
        <a:xfrm>
          <a:off x="0" y="0"/>
          <a:ext cx="0" cy="0"/>
          <a:chOff x="0" y="0"/>
          <a:chExt cx="0" cy="0"/>
        </a:xfrm>
      </p:grpSpPr>
      <p:sp>
        <p:nvSpPr>
          <p:cNvPr id="12" name="Rectangle 11"/>
          <p:cNvSpPr/>
          <p:nvPr/>
        </p:nvSpPr>
        <p:spPr>
          <a:xfrm>
            <a:off x="152400" y="114300"/>
            <a:ext cx="8839200" cy="2171700"/>
          </a:xfrm>
          <a:prstGeom prst="rect">
            <a:avLst/>
          </a:prstGeom>
          <a:solidFill>
            <a:srgbClr val="264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itle 7"/>
          <p:cNvSpPr>
            <a:spLocks noGrp="1"/>
          </p:cNvSpPr>
          <p:nvPr>
            <p:ph type="title"/>
          </p:nvPr>
        </p:nvSpPr>
        <p:spPr>
          <a:xfrm>
            <a:off x="685800" y="342900"/>
            <a:ext cx="7543800" cy="392415"/>
          </a:xfrm>
        </p:spPr>
        <p:txBody>
          <a:bodyPr/>
          <a:lstStyle>
            <a:lvl1pPr>
              <a:defRPr>
                <a:solidFill>
                  <a:schemeClr val="bg1"/>
                </a:solidFill>
              </a:defRPr>
            </a:lvl1pPr>
          </a:lstStyle>
          <a:p>
            <a:r>
              <a:rPr lang="en-US" smtClean="0">
                <a:solidFill>
                  <a:schemeClr val="bg1"/>
                </a:solidFill>
              </a:rPr>
              <a:t>Click to edit Master title style</a:t>
            </a:r>
            <a:endParaRPr lang="en-US" sz="1050" i="1" dirty="0">
              <a:solidFill>
                <a:schemeClr val="bg1"/>
              </a:solidFill>
            </a:endParaRPr>
          </a:p>
        </p:txBody>
      </p:sp>
      <p:sp>
        <p:nvSpPr>
          <p:cNvPr id="15" name="Subtitle 2"/>
          <p:cNvSpPr>
            <a:spLocks noGrp="1"/>
          </p:cNvSpPr>
          <p:nvPr>
            <p:ph type="subTitle" idx="1" hasCustomPrompt="1"/>
          </p:nvPr>
        </p:nvSpPr>
        <p:spPr>
          <a:xfrm>
            <a:off x="685800" y="914400"/>
            <a:ext cx="7543800" cy="1200150"/>
          </a:xfrm>
          <a:effectLst>
            <a:outerShdw blurRad="254000" dir="5400000" algn="tl" rotWithShape="0">
              <a:srgbClr val="000000">
                <a:alpha val="40000"/>
              </a:srgbClr>
            </a:outerShdw>
          </a:effectLst>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Content Placeholder 2"/>
          <p:cNvSpPr>
            <a:spLocks noGrp="1"/>
          </p:cNvSpPr>
          <p:nvPr>
            <p:ph sz="half" idx="13" hasCustomPrompt="1"/>
          </p:nvPr>
        </p:nvSpPr>
        <p:spPr>
          <a:xfrm>
            <a:off x="152400" y="2286000"/>
            <a:ext cx="8839200" cy="2750058"/>
          </a:xfrm>
          <a:solidFill>
            <a:srgbClr val="F6F3EE"/>
          </a:solidFill>
        </p:spPr>
        <p:txBody>
          <a:bodyPr anchor="ctr" anchorCtr="0">
            <a:normAutofit/>
          </a:bodyPr>
          <a:lstStyle>
            <a:lvl1pPr marL="0" indent="0" algn="ctr">
              <a:buNone/>
              <a:defRPr sz="2700" b="1" i="0" baseline="0">
                <a:solidFill>
                  <a:srgbClr val="5B616B"/>
                </a:solidFill>
              </a:defRPr>
            </a:lvl1pPr>
            <a:lvl2pPr>
              <a:defRPr sz="1350">
                <a:solidFill>
                  <a:srgbClr val="5B616B"/>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smtClean="0"/>
              <a:t>PLACE PHOTO</a:t>
            </a:r>
          </a:p>
        </p:txBody>
      </p:sp>
    </p:spTree>
    <p:extLst>
      <p:ext uri="{BB962C8B-B14F-4D97-AF65-F5344CB8AC3E}">
        <p14:creationId xmlns:p14="http://schemas.microsoft.com/office/powerpoint/2010/main" val="214607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ore Information - 3">
    <p:spTree>
      <p:nvGrpSpPr>
        <p:cNvPr id="1" name=""/>
        <p:cNvGrpSpPr/>
        <p:nvPr/>
      </p:nvGrpSpPr>
      <p:grpSpPr>
        <a:xfrm>
          <a:off x="0" y="0"/>
          <a:ext cx="0" cy="0"/>
          <a:chOff x="0" y="0"/>
          <a:chExt cx="0" cy="0"/>
        </a:xfrm>
      </p:grpSpPr>
      <p:sp>
        <p:nvSpPr>
          <p:cNvPr id="14" name="Title 7"/>
          <p:cNvSpPr>
            <a:spLocks noGrp="1"/>
          </p:cNvSpPr>
          <p:nvPr>
            <p:ph type="title" hasCustomPrompt="1"/>
          </p:nvPr>
        </p:nvSpPr>
        <p:spPr>
          <a:xfrm>
            <a:off x="552450" y="400050"/>
            <a:ext cx="3657600" cy="392415"/>
          </a:xfrm>
          <a:effectLst/>
        </p:spPr>
        <p:txBody>
          <a:bodyPr/>
          <a:lstStyle>
            <a:lvl1pPr>
              <a:defRPr>
                <a:solidFill>
                  <a:srgbClr val="336A90"/>
                </a:solidFill>
              </a:defRPr>
            </a:lvl1pPr>
          </a:lstStyle>
          <a:p>
            <a:r>
              <a:rPr lang="en-US" dirty="0" smtClean="0"/>
              <a:t>For More Information</a:t>
            </a:r>
            <a:endParaRPr lang="en-US" dirty="0"/>
          </a:p>
        </p:txBody>
      </p:sp>
      <p:sp>
        <p:nvSpPr>
          <p:cNvPr id="15" name="Subtitle 2"/>
          <p:cNvSpPr>
            <a:spLocks noGrp="1"/>
          </p:cNvSpPr>
          <p:nvPr>
            <p:ph type="subTitle" idx="1" hasCustomPrompt="1"/>
          </p:nvPr>
        </p:nvSpPr>
        <p:spPr>
          <a:xfrm>
            <a:off x="533400" y="914400"/>
            <a:ext cx="3657600" cy="1200150"/>
          </a:xfrm>
          <a:effectLst/>
        </p:spPr>
        <p:txBody>
          <a:bodyPr>
            <a:normAutofit/>
          </a:bodyPr>
          <a:lstStyle>
            <a:lvl1pPr marL="0" indent="0" algn="l">
              <a:buNone/>
              <a:defRPr sz="1350">
                <a:solidFill>
                  <a:srgbClr val="336A9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Text STYLE</a:t>
            </a:r>
            <a:endParaRPr lang="en-US" dirty="0"/>
          </a:p>
        </p:txBody>
      </p:sp>
      <p:sp>
        <p:nvSpPr>
          <p:cNvPr id="9" name="Content Placeholder 2"/>
          <p:cNvSpPr>
            <a:spLocks noGrp="1"/>
          </p:cNvSpPr>
          <p:nvPr>
            <p:ph sz="half" idx="13" hasCustomPrompt="1"/>
          </p:nvPr>
        </p:nvSpPr>
        <p:spPr>
          <a:xfrm>
            <a:off x="4495800" y="114300"/>
            <a:ext cx="4495800" cy="4921758"/>
          </a:xfrm>
          <a:solidFill>
            <a:srgbClr val="F6F3EE"/>
          </a:solidFill>
        </p:spPr>
        <p:txBody>
          <a:bodyPr anchor="ctr" anchorCtr="0">
            <a:normAutofit/>
          </a:bodyPr>
          <a:lstStyle>
            <a:lvl1pPr marL="0" indent="0" algn="ctr">
              <a:buNone/>
              <a:defRPr sz="2700" b="1" i="0" baseline="0">
                <a:solidFill>
                  <a:srgbClr val="5B616B"/>
                </a:solidFill>
              </a:defRPr>
            </a:lvl1pPr>
            <a:lvl2pPr>
              <a:defRPr sz="1350">
                <a:solidFill>
                  <a:srgbClr val="5B616B"/>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smtClean="0"/>
              <a:t>PLACE PHOTO</a:t>
            </a:r>
          </a:p>
        </p:txBody>
      </p:sp>
    </p:spTree>
    <p:extLst>
      <p:ext uri="{BB962C8B-B14F-4D97-AF65-F5344CB8AC3E}">
        <p14:creationId xmlns:p14="http://schemas.microsoft.com/office/powerpoint/2010/main" val="45755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 Dark Blue">
    <p:bg>
      <p:bgPr>
        <a:solidFill>
          <a:srgbClr val="264A64"/>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1028700"/>
            <a:ext cx="5486400" cy="1200150"/>
          </a:xfrm>
        </p:spPr>
        <p:txBody>
          <a:bodyPr anchor="b" anchorCtr="0">
            <a:normAutofit/>
          </a:bodyPr>
          <a:lstStyle>
            <a:lvl1pPr>
              <a:defRPr sz="3200">
                <a:solidFill>
                  <a:srgbClr val="FFFFFF"/>
                </a:solidFill>
              </a:defRPr>
            </a:lvl1pPr>
          </a:lstStyle>
          <a:p>
            <a:r>
              <a:rPr lang="en-US" dirty="0" smtClean="0"/>
              <a:t>Click to Edit Master Style</a:t>
            </a:r>
            <a:endParaRPr lang="en-US" dirty="0"/>
          </a:p>
        </p:txBody>
      </p:sp>
      <p:sp>
        <p:nvSpPr>
          <p:cNvPr id="15" name="Subtitle 2"/>
          <p:cNvSpPr>
            <a:spLocks noGrp="1"/>
          </p:cNvSpPr>
          <p:nvPr>
            <p:ph type="subTitle" idx="1" hasCustomPrompt="1"/>
          </p:nvPr>
        </p:nvSpPr>
        <p:spPr>
          <a:xfrm>
            <a:off x="914400" y="25146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br>
              <a:rPr lang="en-US" dirty="0" smtClean="0"/>
            </a:br>
            <a:r>
              <a:rPr lang="en-US" dirty="0" smtClean="0"/>
              <a:t>Master Subtitle Style</a:t>
            </a:r>
            <a:endParaRPr lang="en-US" dirty="0"/>
          </a:p>
        </p:txBody>
      </p:sp>
      <p:cxnSp>
        <p:nvCxnSpPr>
          <p:cNvPr id="16" name="Straight Connector 15"/>
          <p:cNvCxnSpPr/>
          <p:nvPr userDrawn="1"/>
        </p:nvCxnSpPr>
        <p:spPr>
          <a:xfrm>
            <a:off x="1066800" y="234315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for HHS and ACF. Office of Child Support Enforcement" title="HHS/ACF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2147662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 Light Gray">
    <p:bg>
      <p:bgPr>
        <a:solidFill>
          <a:srgbClr val="F6F3EE"/>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1257300"/>
            <a:ext cx="5486400" cy="1200150"/>
          </a:xfrm>
        </p:spPr>
        <p:txBody>
          <a:bodyPr anchor="b" anchorCtr="0">
            <a:normAutofit/>
          </a:bodyPr>
          <a:lstStyle>
            <a:lvl1pPr>
              <a:defRPr sz="3200" baseline="0">
                <a:solidFill>
                  <a:srgbClr val="336A90"/>
                </a:solidFill>
              </a:defRPr>
            </a:lvl1pPr>
          </a:lstStyle>
          <a:p>
            <a:r>
              <a:rPr lang="en-US" dirty="0" smtClean="0"/>
              <a:t>Click to Edit Master Style</a:t>
            </a:r>
            <a:endParaRPr lang="en-US" dirty="0"/>
          </a:p>
        </p:txBody>
      </p:sp>
      <p:sp>
        <p:nvSpPr>
          <p:cNvPr id="15" name="Subtitle 2"/>
          <p:cNvSpPr>
            <a:spLocks noGrp="1"/>
          </p:cNvSpPr>
          <p:nvPr>
            <p:ph type="subTitle" idx="1" hasCustomPrompt="1"/>
          </p:nvPr>
        </p:nvSpPr>
        <p:spPr>
          <a:xfrm>
            <a:off x="685800" y="2743200"/>
            <a:ext cx="3429000" cy="1200150"/>
          </a:xfrm>
        </p:spPr>
        <p:txBody>
          <a:bodyPr>
            <a:normAutofit/>
          </a:bodyPr>
          <a:lstStyle>
            <a:lvl1pPr marL="0" indent="0" algn="l">
              <a:buNone/>
              <a:defRPr sz="1800">
                <a:solidFill>
                  <a:srgbClr val="336A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br>
              <a:rPr lang="en-US" dirty="0" smtClean="0"/>
            </a:br>
            <a:r>
              <a:rPr lang="en-US" dirty="0" smtClean="0"/>
              <a:t>Master Subtitle Style</a:t>
            </a:r>
          </a:p>
        </p:txBody>
      </p:sp>
      <p:cxnSp>
        <p:nvCxnSpPr>
          <p:cNvPr id="16" name="Straight Connector 15"/>
          <p:cNvCxnSpPr/>
          <p:nvPr userDrawn="1"/>
        </p:nvCxnSpPr>
        <p:spPr>
          <a:xfrm>
            <a:off x="800100" y="2571750"/>
            <a:ext cx="4343400" cy="0"/>
          </a:xfrm>
          <a:prstGeom prst="line">
            <a:avLst/>
          </a:prstGeom>
          <a:ln w="19050">
            <a:solidFill>
              <a:srgbClr val="336A90"/>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4377" y="4385838"/>
            <a:ext cx="2867024" cy="427775"/>
          </a:xfrm>
          <a:prstGeom prst="rect">
            <a:avLst/>
          </a:prstGeom>
        </p:spPr>
      </p:pic>
    </p:spTree>
    <p:extLst>
      <p:ext uri="{BB962C8B-B14F-4D97-AF65-F5344CB8AC3E}">
        <p14:creationId xmlns:p14="http://schemas.microsoft.com/office/powerpoint/2010/main" val="193833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23826" y="2266950"/>
            <a:ext cx="6543675" cy="1962150"/>
          </a:xfrm>
          <a:prstGeom prst="rect">
            <a:avLst/>
          </a:prstGeom>
          <a:solidFill>
            <a:srgbClr val="264A6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914400" y="2571750"/>
            <a:ext cx="5486400" cy="914400"/>
          </a:xfrm>
          <a:noFill/>
        </p:spPr>
        <p:txBody>
          <a:bodyPr anchor="b" anchorCtr="0">
            <a:normAutofit/>
          </a:bodyPr>
          <a:lstStyle>
            <a:lvl1pPr marL="0" algn="l">
              <a:defRPr sz="3200" baseline="0">
                <a:solidFill>
                  <a:srgbClr val="FFFFFF"/>
                </a:solidFill>
              </a:defRPr>
            </a:lvl1pPr>
          </a:lstStyle>
          <a:p>
            <a:r>
              <a:rPr lang="en-US" dirty="0" smtClean="0"/>
              <a:t>Title Goes Here &amp;</a:t>
            </a:r>
            <a:br>
              <a:rPr lang="en-US" dirty="0" smtClean="0"/>
            </a:br>
            <a:r>
              <a:rPr lang="en-US" dirty="0" smtClean="0"/>
              <a:t>Can Run Two Lines</a:t>
            </a:r>
            <a:endParaRPr lang="en-US" dirty="0"/>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6" name="Picture 5"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3638550"/>
            <a:ext cx="3048000" cy="465035"/>
          </a:xfrm>
          <a:prstGeom prst="rect">
            <a:avLst/>
          </a:prstGeom>
        </p:spPr>
      </p:pic>
    </p:spTree>
    <p:extLst>
      <p:ext uri="{BB962C8B-B14F-4D97-AF65-F5344CB8AC3E}">
        <p14:creationId xmlns:p14="http://schemas.microsoft.com/office/powerpoint/2010/main" val="33609582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 - Photo - No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2000250"/>
            <a:ext cx="5486400" cy="1085850"/>
          </a:xfrm>
        </p:spPr>
        <p:txBody>
          <a:bodyPr anchor="ctr" anchorCtr="0">
            <a:normAutofit/>
          </a:bodyPr>
          <a:lstStyle>
            <a:lvl1pPr>
              <a:defRPr sz="3200" baseline="0">
                <a:solidFill>
                  <a:srgbClr val="FFFFFF"/>
                </a:solidFill>
              </a:defRPr>
            </a:lvl1pPr>
          </a:lstStyle>
          <a:p>
            <a:r>
              <a:rPr lang="en-US" dirty="0" smtClean="0"/>
              <a:t>Click to Edit Master </a:t>
            </a:r>
            <a:br>
              <a:rPr lang="en-US" dirty="0" smtClean="0"/>
            </a:br>
            <a:r>
              <a:rPr lang="en-US" dirty="0" smtClean="0"/>
              <a:t>Photo Title Style</a:t>
            </a:r>
            <a:endParaRPr lang="en-US" dirty="0"/>
          </a:p>
        </p:txBody>
      </p:sp>
      <p:sp>
        <p:nvSpPr>
          <p:cNvPr id="15" name="Subtitle 2"/>
          <p:cNvSpPr>
            <a:spLocks noGrp="1"/>
          </p:cNvSpPr>
          <p:nvPr>
            <p:ph type="subTitle" idx="1" hasCustomPrompt="1"/>
          </p:nvPr>
        </p:nvSpPr>
        <p:spPr>
          <a:xfrm>
            <a:off x="914400" y="3257550"/>
            <a:ext cx="5562600" cy="8001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cxnSp>
        <p:nvCxnSpPr>
          <p:cNvPr id="16" name="Straight Connector 15"/>
          <p:cNvCxnSpPr/>
          <p:nvPr userDrawn="1"/>
        </p:nvCxnSpPr>
        <p:spPr>
          <a:xfrm>
            <a:off x="1066800" y="308610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7" name="Picture 6"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386160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Light Gray">
    <p:bg>
      <p:bgPr>
        <a:solidFill>
          <a:srgbClr val="F6F3EE"/>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1257300"/>
            <a:ext cx="5486400" cy="1200150"/>
          </a:xfrm>
        </p:spPr>
        <p:txBody>
          <a:bodyPr anchor="b" anchorCtr="0">
            <a:normAutofit/>
          </a:bodyPr>
          <a:lstStyle>
            <a:lvl1pPr>
              <a:defRPr sz="2400" baseline="0">
                <a:solidFill>
                  <a:srgbClr val="336A90"/>
                </a:solidFill>
              </a:defRPr>
            </a:lvl1pPr>
          </a:lstStyle>
          <a:p>
            <a:r>
              <a:rPr lang="en-US" dirty="0" smtClean="0"/>
              <a:t>Click to Edit Master Style</a:t>
            </a:r>
            <a:endParaRPr lang="en-US" dirty="0"/>
          </a:p>
        </p:txBody>
      </p:sp>
      <p:sp>
        <p:nvSpPr>
          <p:cNvPr id="15" name="Subtitle 2"/>
          <p:cNvSpPr>
            <a:spLocks noGrp="1"/>
          </p:cNvSpPr>
          <p:nvPr>
            <p:ph type="subTitle" idx="1" hasCustomPrompt="1"/>
          </p:nvPr>
        </p:nvSpPr>
        <p:spPr>
          <a:xfrm>
            <a:off x="685800" y="2743200"/>
            <a:ext cx="3429000" cy="1200150"/>
          </a:xfrm>
        </p:spPr>
        <p:txBody>
          <a:bodyPr>
            <a:normAutofit/>
          </a:bodyPr>
          <a:lstStyle>
            <a:lvl1pPr marL="0" indent="0" algn="l">
              <a:buNone/>
              <a:defRPr sz="1350">
                <a:solidFill>
                  <a:srgbClr val="336A9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a:t>
            </a:r>
            <a:br>
              <a:rPr lang="en-US" dirty="0" smtClean="0"/>
            </a:br>
            <a:r>
              <a:rPr lang="en-US" dirty="0" smtClean="0"/>
              <a:t>Master Subtitle Style</a:t>
            </a:r>
          </a:p>
        </p:txBody>
      </p:sp>
      <p:cxnSp>
        <p:nvCxnSpPr>
          <p:cNvPr id="16" name="Straight Connector 15"/>
          <p:cNvCxnSpPr/>
          <p:nvPr/>
        </p:nvCxnSpPr>
        <p:spPr>
          <a:xfrm>
            <a:off x="800100" y="2571750"/>
            <a:ext cx="4343400" cy="0"/>
          </a:xfrm>
          <a:prstGeom prst="line">
            <a:avLst/>
          </a:prstGeom>
          <a:ln w="19050">
            <a:solidFill>
              <a:srgbClr val="336A9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800100" y="2571750"/>
            <a:ext cx="4343400" cy="0"/>
          </a:xfrm>
          <a:prstGeom prst="line">
            <a:avLst/>
          </a:prstGeom>
          <a:ln w="19050">
            <a:solidFill>
              <a:srgbClr val="336A9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4377" y="4385838"/>
            <a:ext cx="2867024" cy="427775"/>
          </a:xfrm>
          <a:prstGeom prst="rect">
            <a:avLst/>
          </a:prstGeom>
        </p:spPr>
      </p:pic>
    </p:spTree>
    <p:extLst>
      <p:ext uri="{BB962C8B-B14F-4D97-AF65-F5344CB8AC3E}">
        <p14:creationId xmlns:p14="http://schemas.microsoft.com/office/powerpoint/2010/main" val="249655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23825" y="3136106"/>
            <a:ext cx="6543675" cy="120015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7" name="Title 1"/>
          <p:cNvSpPr>
            <a:spLocks noGrp="1"/>
          </p:cNvSpPr>
          <p:nvPr>
            <p:ph type="ctrTitle" hasCustomPrompt="1"/>
          </p:nvPr>
        </p:nvSpPr>
        <p:spPr>
          <a:xfrm>
            <a:off x="914400" y="3136106"/>
            <a:ext cx="5486400" cy="1200150"/>
          </a:xfrm>
          <a:noFill/>
        </p:spPr>
        <p:txBody>
          <a:bodyPr anchor="ctr" anchorCtr="0">
            <a:normAutofit/>
          </a:bodyPr>
          <a:lstStyle>
            <a:lvl1pPr marL="0" algn="l">
              <a:defRPr sz="2800" baseline="0">
                <a:solidFill>
                  <a:srgbClr val="FFFFFF"/>
                </a:solidFill>
              </a:defRPr>
            </a:lvl1pPr>
          </a:lstStyle>
          <a:p>
            <a:r>
              <a:rPr lang="en-US" dirty="0" smtClean="0"/>
              <a:t>Click to Edit Photo Divider </a:t>
            </a:r>
            <a:br>
              <a:rPr lang="en-US" dirty="0" smtClean="0"/>
            </a:br>
            <a:r>
              <a:rPr lang="en-US" dirty="0" smtClean="0"/>
              <a:t>Title Style</a:t>
            </a:r>
            <a:endParaRPr lang="en-US" dirty="0"/>
          </a:p>
        </p:txBody>
      </p:sp>
    </p:spTree>
    <p:extLst>
      <p:ext uri="{BB962C8B-B14F-4D97-AF65-F5344CB8AC3E}">
        <p14:creationId xmlns:p14="http://schemas.microsoft.com/office/powerpoint/2010/main" val="24521341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ver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800100"/>
            <a:ext cx="7315200" cy="742950"/>
          </a:xfrm>
          <a:noFill/>
        </p:spPr>
        <p:txBody>
          <a:bodyPr anchor="b" anchorCtr="0">
            <a:normAutofit/>
          </a:bodyPr>
          <a:lstStyle>
            <a:lvl1pPr marL="0" algn="l">
              <a:defRPr sz="3200" baseline="0">
                <a:solidFill>
                  <a:srgbClr val="FFFFFF"/>
                </a:solidFill>
              </a:defRPr>
            </a:lvl1pPr>
          </a:lstStyle>
          <a:p>
            <a:r>
              <a:rPr lang="en-US" dirty="0" smtClean="0"/>
              <a:t>Click to Edit Photo Divider </a:t>
            </a:r>
            <a:br>
              <a:rPr lang="en-US" dirty="0" smtClean="0"/>
            </a:br>
            <a:r>
              <a:rPr lang="en-US" dirty="0" smtClean="0"/>
              <a:t>Title Style</a:t>
            </a:r>
            <a:endParaRPr lang="en-US" dirty="0"/>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616166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ue/Gray 1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00150"/>
            <a:ext cx="7543800" cy="3429000"/>
          </a:xfrm>
        </p:spPr>
        <p:txBody>
          <a:bodyPr/>
          <a:lstStyle>
            <a:lvl1pPr>
              <a:defRPr baseline="0">
                <a:solidFill>
                  <a:srgbClr val="5B616B"/>
                </a:solidFill>
              </a:defRPr>
            </a:lvl1pPr>
            <a:lvl2pPr>
              <a:defRPr>
                <a:solidFill>
                  <a:srgbClr val="5B616B"/>
                </a:solidFill>
              </a:defRPr>
            </a:lvl2pPr>
            <a:lvl3pPr>
              <a:defRPr sz="1600">
                <a:latin typeface="Arial" panose="020B0604020202020204" pitchFamily="34" charset="0"/>
                <a:cs typeface="Arial" panose="020B0604020202020204" pitchFamily="34" charset="0"/>
              </a:defRPr>
            </a:lvl3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10"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smtClean="0"/>
              <a:t>Title Goes Here &amp; Can Run Two Lines</a:t>
            </a:r>
            <a:endParaRPr lang="en-US" dirty="0"/>
          </a:p>
        </p:txBody>
      </p:sp>
      <p:sp>
        <p:nvSpPr>
          <p:cNvPr id="2" name="TextBox 1"/>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09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Gray 2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5800" y="1200150"/>
            <a:ext cx="3657296" cy="3543300"/>
          </a:xfrm>
        </p:spPr>
        <p:txBody>
          <a:bodyPr>
            <a:normAutofit/>
          </a:bodyPr>
          <a:lstStyle>
            <a:lvl1pPr>
              <a:defRPr sz="2000" baseline="0">
                <a:solidFill>
                  <a:srgbClr val="5B616B"/>
                </a:solidFill>
              </a:defRPr>
            </a:lvl1pPr>
            <a:lvl2pPr>
              <a:defRPr sz="1800" baseline="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6" name="Content Placeholder 2"/>
          <p:cNvSpPr>
            <a:spLocks noGrp="1"/>
          </p:cNvSpPr>
          <p:nvPr>
            <p:ph sz="half" idx="11" hasCustomPrompt="1"/>
          </p:nvPr>
        </p:nvSpPr>
        <p:spPr>
          <a:xfrm>
            <a:off x="4724400" y="1200150"/>
            <a:ext cx="3505200" cy="3543300"/>
          </a:xfrm>
        </p:spPr>
        <p:txBody>
          <a:bodyPr>
            <a:normAutofit/>
          </a:bodyPr>
          <a:lstStyle>
            <a:lvl1pPr>
              <a:defRPr sz="2000">
                <a:solidFill>
                  <a:srgbClr val="5B616B"/>
                </a:solidFill>
              </a:defRPr>
            </a:lvl1pPr>
            <a:lvl2pPr>
              <a:defRPr sz="180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9"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extBox 10"/>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Tree>
    <p:extLst>
      <p:ext uri="{BB962C8B-B14F-4D97-AF65-F5344CB8AC3E}">
        <p14:creationId xmlns:p14="http://schemas.microsoft.com/office/powerpoint/2010/main" val="22247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Gray 3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2000">
                <a:solidFill>
                  <a:srgbClr val="6C6463"/>
                </a:solidFill>
              </a:defRPr>
            </a:lvl1pPr>
            <a:lvl2pPr>
              <a:defRPr sz="1800" baseline="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4" name="TextBox 13"/>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
        <p:nvSpPr>
          <p:cNvPr id="8"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Tree>
    <p:extLst>
      <p:ext uri="{BB962C8B-B14F-4D97-AF65-F5344CB8AC3E}">
        <p14:creationId xmlns:p14="http://schemas.microsoft.com/office/powerpoint/2010/main" val="190966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 Photo">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00150"/>
            <a:ext cx="3809696" cy="3543300"/>
          </a:xfrm>
        </p:spPr>
        <p:txBody>
          <a:bodyPr>
            <a:normAutofit/>
          </a:bodyPr>
          <a:lstStyle>
            <a:lvl1pPr>
              <a:defRPr sz="2000">
                <a:solidFill>
                  <a:srgbClr val="5B616B"/>
                </a:solidFill>
              </a:defRPr>
            </a:lvl1pPr>
            <a:lvl2pPr>
              <a:defRPr sz="180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1" hasCustomPrompt="1"/>
          </p:nvPr>
        </p:nvSpPr>
        <p:spPr>
          <a:xfrm>
            <a:off x="4724400" y="114300"/>
            <a:ext cx="4267200" cy="4921759"/>
          </a:xfrm>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PLACE PHOTO</a:t>
            </a:r>
          </a:p>
        </p:txBody>
      </p:sp>
      <p:sp>
        <p:nvSpPr>
          <p:cNvPr id="5" name="Title 1"/>
          <p:cNvSpPr>
            <a:spLocks noGrp="1"/>
          </p:cNvSpPr>
          <p:nvPr>
            <p:ph type="title" hasCustomPrompt="1"/>
          </p:nvPr>
        </p:nvSpPr>
        <p:spPr>
          <a:xfrm>
            <a:off x="685800" y="505480"/>
            <a:ext cx="3886200" cy="523220"/>
          </a:xfrm>
        </p:spPr>
        <p:txBody>
          <a:bodyPr wrap="square" anchor="b" anchorCtr="0">
            <a:spAutoFit/>
          </a:bodyPr>
          <a:lstStyle>
            <a:lvl1pPr>
              <a:defRPr baseline="0">
                <a:solidFill>
                  <a:srgbClr val="336A90"/>
                </a:solidFill>
              </a:defRPr>
            </a:lvl1pPr>
          </a:lstStyle>
          <a:p>
            <a:r>
              <a:rPr lang="en-US" dirty="0" smtClean="0"/>
              <a:t>Title Goes Here</a:t>
            </a:r>
            <a:endParaRPr lang="en-US" dirty="0"/>
          </a:p>
        </p:txBody>
      </p:sp>
    </p:spTree>
    <p:extLst>
      <p:ext uri="{BB962C8B-B14F-4D97-AF65-F5344CB8AC3E}">
        <p14:creationId xmlns:p14="http://schemas.microsoft.com/office/powerpoint/2010/main" val="404200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Upper - Photo Lower">
    <p:spTree>
      <p:nvGrpSpPr>
        <p:cNvPr id="1" name=""/>
        <p:cNvGrpSpPr/>
        <p:nvPr/>
      </p:nvGrpSpPr>
      <p:grpSpPr>
        <a:xfrm>
          <a:off x="0" y="0"/>
          <a:ext cx="0" cy="0"/>
          <a:chOff x="0" y="0"/>
          <a:chExt cx="0" cy="0"/>
        </a:xfrm>
      </p:grpSpPr>
      <p:sp>
        <p:nvSpPr>
          <p:cNvPr id="12" name="Rectangle 11"/>
          <p:cNvSpPr/>
          <p:nvPr userDrawn="1"/>
        </p:nvSpPr>
        <p:spPr>
          <a:xfrm>
            <a:off x="152400" y="114300"/>
            <a:ext cx="8839200" cy="217170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7"/>
          <p:cNvSpPr>
            <a:spLocks noGrp="1"/>
          </p:cNvSpPr>
          <p:nvPr>
            <p:ph type="title"/>
          </p:nvPr>
        </p:nvSpPr>
        <p:spPr>
          <a:xfrm>
            <a:off x="685800" y="342900"/>
            <a:ext cx="7543800" cy="392415"/>
          </a:xfrm>
        </p:spPr>
        <p:txBody>
          <a:bodyPr/>
          <a:lstStyle>
            <a:lvl1pPr>
              <a:defRPr>
                <a:solidFill>
                  <a:schemeClr val="bg1"/>
                </a:solidFill>
              </a:defRPr>
            </a:lvl1pPr>
          </a:lstStyle>
          <a:p>
            <a:r>
              <a:rPr lang="en-US" dirty="0" smtClean="0">
                <a:solidFill>
                  <a:schemeClr val="bg1"/>
                </a:solidFill>
              </a:rPr>
              <a:t>For More Information</a:t>
            </a:r>
            <a:endParaRPr lang="en-US" sz="1400" i="1" dirty="0">
              <a:solidFill>
                <a:schemeClr val="bg1"/>
              </a:solidFill>
            </a:endParaRPr>
          </a:p>
        </p:txBody>
      </p:sp>
      <p:sp>
        <p:nvSpPr>
          <p:cNvPr id="15" name="Subtitle 2"/>
          <p:cNvSpPr>
            <a:spLocks noGrp="1"/>
          </p:cNvSpPr>
          <p:nvPr>
            <p:ph type="subTitle" idx="1" hasCustomPrompt="1"/>
          </p:nvPr>
        </p:nvSpPr>
        <p:spPr>
          <a:xfrm>
            <a:off x="685800" y="914400"/>
            <a:ext cx="75438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Content Placeholder 2"/>
          <p:cNvSpPr>
            <a:spLocks noGrp="1"/>
          </p:cNvSpPr>
          <p:nvPr>
            <p:ph sz="half" idx="13" hasCustomPrompt="1"/>
          </p:nvPr>
        </p:nvSpPr>
        <p:spPr>
          <a:xfrm>
            <a:off x="152400" y="2286000"/>
            <a:ext cx="8839200" cy="2750058"/>
          </a:xfrm>
          <a:solidFill>
            <a:srgbClr val="F6F3EE"/>
          </a:solidFill>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PLACE PHOTO</a:t>
            </a:r>
          </a:p>
        </p:txBody>
      </p:sp>
    </p:spTree>
    <p:extLst>
      <p:ext uri="{BB962C8B-B14F-4D97-AF65-F5344CB8AC3E}">
        <p14:creationId xmlns:p14="http://schemas.microsoft.com/office/powerpoint/2010/main" val="293175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Upper - Photo Lower">
    <p:spTree>
      <p:nvGrpSpPr>
        <p:cNvPr id="1" name=""/>
        <p:cNvGrpSpPr/>
        <p:nvPr/>
      </p:nvGrpSpPr>
      <p:grpSpPr>
        <a:xfrm>
          <a:off x="0" y="0"/>
          <a:ext cx="0" cy="0"/>
          <a:chOff x="0" y="0"/>
          <a:chExt cx="0" cy="0"/>
        </a:xfrm>
      </p:grpSpPr>
      <p:sp>
        <p:nvSpPr>
          <p:cNvPr id="14" name="Title 7"/>
          <p:cNvSpPr>
            <a:spLocks noGrp="1"/>
          </p:cNvSpPr>
          <p:nvPr>
            <p:ph type="title" hasCustomPrompt="1"/>
          </p:nvPr>
        </p:nvSpPr>
        <p:spPr>
          <a:xfrm>
            <a:off x="552450" y="400050"/>
            <a:ext cx="3657600" cy="392415"/>
          </a:xfrm>
          <a:effectLst/>
        </p:spPr>
        <p:txBody>
          <a:bodyPr/>
          <a:lstStyle>
            <a:lvl1pPr>
              <a:defRPr>
                <a:solidFill>
                  <a:srgbClr val="336A90"/>
                </a:solidFill>
              </a:defRPr>
            </a:lvl1pPr>
          </a:lstStyle>
          <a:p>
            <a:r>
              <a:rPr lang="en-US" dirty="0" smtClean="0"/>
              <a:t>For More Information</a:t>
            </a:r>
            <a:endParaRPr lang="en-US" dirty="0"/>
          </a:p>
        </p:txBody>
      </p:sp>
      <p:sp>
        <p:nvSpPr>
          <p:cNvPr id="15" name="Subtitle 2"/>
          <p:cNvSpPr>
            <a:spLocks noGrp="1"/>
          </p:cNvSpPr>
          <p:nvPr>
            <p:ph type="subTitle" idx="1" hasCustomPrompt="1"/>
          </p:nvPr>
        </p:nvSpPr>
        <p:spPr>
          <a:xfrm>
            <a:off x="533400" y="914400"/>
            <a:ext cx="3657600" cy="1200150"/>
          </a:xfrm>
          <a:effectLst/>
        </p:spPr>
        <p:txBody>
          <a:bodyPr>
            <a:normAutofit/>
          </a:bodyPr>
          <a:lstStyle>
            <a:lvl1pPr marL="0" indent="0" algn="l">
              <a:buNone/>
              <a:defRPr sz="1800">
                <a:solidFill>
                  <a:srgbClr val="336A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 STYLE</a:t>
            </a:r>
            <a:endParaRPr lang="en-US" dirty="0"/>
          </a:p>
        </p:txBody>
      </p:sp>
      <p:sp>
        <p:nvSpPr>
          <p:cNvPr id="9" name="Content Placeholder 2"/>
          <p:cNvSpPr>
            <a:spLocks noGrp="1"/>
          </p:cNvSpPr>
          <p:nvPr>
            <p:ph sz="half" idx="13" hasCustomPrompt="1"/>
          </p:nvPr>
        </p:nvSpPr>
        <p:spPr>
          <a:xfrm>
            <a:off x="4495800" y="114300"/>
            <a:ext cx="4495800" cy="4921758"/>
          </a:xfrm>
          <a:solidFill>
            <a:srgbClr val="F6F3EE"/>
          </a:solidFill>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smtClean="0"/>
              <a:t>PLACE PHOTO</a:t>
            </a:r>
          </a:p>
        </p:txBody>
      </p:sp>
    </p:spTree>
    <p:extLst>
      <p:ext uri="{BB962C8B-B14F-4D97-AF65-F5344CB8AC3E}">
        <p14:creationId xmlns:p14="http://schemas.microsoft.com/office/powerpoint/2010/main" val="85522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3826" y="2266950"/>
            <a:ext cx="6886573" cy="1962150"/>
          </a:xfrm>
          <a:prstGeom prst="rect">
            <a:avLst/>
          </a:prstGeom>
          <a:solidFill>
            <a:srgbClr val="264A6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914400" y="2686050"/>
            <a:ext cx="5486400" cy="914400"/>
          </a:xfrm>
          <a:noFill/>
        </p:spPr>
        <p:txBody>
          <a:bodyPr anchor="b" anchorCtr="0">
            <a:normAutofit/>
          </a:bodyPr>
          <a:lstStyle>
            <a:lvl1pPr marL="0" algn="l">
              <a:defRPr sz="2400" baseline="0">
                <a:solidFill>
                  <a:srgbClr val="FFFFFF"/>
                </a:solidFill>
              </a:defRPr>
            </a:lvl1pPr>
          </a:lstStyle>
          <a:p>
            <a:r>
              <a:rPr lang="en-US" dirty="0" smtClean="0"/>
              <a:t>Title Goes Here &amp;</a:t>
            </a:r>
            <a:br>
              <a:rPr lang="en-US" dirty="0" smtClean="0"/>
            </a:br>
            <a:r>
              <a:rPr lang="en-US" dirty="0" smtClean="0"/>
              <a:t>Can Run Two Lines</a:t>
            </a:r>
            <a:endParaRPr lang="en-US" dirty="0"/>
          </a:p>
        </p:txBody>
      </p:sp>
      <p:sp>
        <p:nvSpPr>
          <p:cNvPr id="11" name="Text Placeholder 4"/>
          <p:cNvSpPr>
            <a:spLocks noGrp="1"/>
          </p:cNvSpPr>
          <p:nvPr>
            <p:ph type="body" sz="quarter" idx="12" hasCustomPrompt="1"/>
          </p:nvPr>
        </p:nvSpPr>
        <p:spPr>
          <a:xfrm rot="16200000">
            <a:off x="7870567" y="1062207"/>
            <a:ext cx="20574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smtClean="0"/>
              <a:t>ADD PHOTO CREDIT HERE</a:t>
            </a:r>
            <a:endParaRPr lang="en-US" dirty="0"/>
          </a:p>
        </p:txBody>
      </p:sp>
      <p:pic>
        <p:nvPicPr>
          <p:cNvPr id="7" name="Picture 6"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202343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5650" y="4385838"/>
            <a:ext cx="3215350" cy="479747"/>
          </a:xfrm>
          <a:prstGeom prst="rect">
            <a:avLst/>
          </a:prstGeom>
        </p:spPr>
      </p:pic>
      <p:sp>
        <p:nvSpPr>
          <p:cNvPr id="6" name="Rectangle 5"/>
          <p:cNvSpPr/>
          <p:nvPr userDrawn="1"/>
        </p:nvSpPr>
        <p:spPr>
          <a:xfrm>
            <a:off x="123826" y="1885950"/>
            <a:ext cx="6886573" cy="1962150"/>
          </a:xfrm>
          <a:prstGeom prst="rect">
            <a:avLst/>
          </a:prstGeom>
          <a:solidFill>
            <a:srgbClr val="264A64">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914400" y="2305050"/>
            <a:ext cx="5486400" cy="914400"/>
          </a:xfrm>
          <a:noFill/>
        </p:spPr>
        <p:txBody>
          <a:bodyPr anchor="b" anchorCtr="0">
            <a:normAutofit/>
          </a:bodyPr>
          <a:lstStyle>
            <a:lvl1pPr marL="0" algn="l">
              <a:defRPr sz="2400" baseline="0">
                <a:solidFill>
                  <a:srgbClr val="FFFFFF"/>
                </a:solidFill>
              </a:defRPr>
            </a:lvl1pPr>
          </a:lstStyle>
          <a:p>
            <a:r>
              <a:rPr lang="en-US" dirty="0" smtClean="0"/>
              <a:t>Title Goes Here &amp;</a:t>
            </a:r>
            <a:br>
              <a:rPr lang="en-US" dirty="0" smtClean="0"/>
            </a:br>
            <a:r>
              <a:rPr lang="en-US" dirty="0" smtClean="0"/>
              <a:t>Can Run Two Lines</a:t>
            </a:r>
            <a:endParaRPr lang="en-US" dirty="0"/>
          </a:p>
        </p:txBody>
      </p:sp>
    </p:spTree>
    <p:extLst>
      <p:ext uri="{BB962C8B-B14F-4D97-AF65-F5344CB8AC3E}">
        <p14:creationId xmlns:p14="http://schemas.microsoft.com/office/powerpoint/2010/main" val="21819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 Photo - No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2000250"/>
            <a:ext cx="5486400" cy="1085850"/>
          </a:xfrm>
        </p:spPr>
        <p:txBody>
          <a:bodyPr anchor="ctr" anchorCtr="0">
            <a:normAutofit/>
          </a:bodyPr>
          <a:lstStyle>
            <a:lvl1pPr>
              <a:defRPr sz="2400" baseline="0">
                <a:solidFill>
                  <a:srgbClr val="FFFFFF"/>
                </a:solidFill>
              </a:defRPr>
            </a:lvl1pPr>
          </a:lstStyle>
          <a:p>
            <a:r>
              <a:rPr lang="en-US" dirty="0" smtClean="0"/>
              <a:t>Click to Edit Master </a:t>
            </a:r>
            <a:br>
              <a:rPr lang="en-US" dirty="0" smtClean="0"/>
            </a:br>
            <a:r>
              <a:rPr lang="en-US" dirty="0" smtClean="0"/>
              <a:t>Photo Title Style</a:t>
            </a:r>
            <a:endParaRPr lang="en-US" dirty="0"/>
          </a:p>
        </p:txBody>
      </p:sp>
      <p:sp>
        <p:nvSpPr>
          <p:cNvPr id="15" name="Subtitle 2"/>
          <p:cNvSpPr>
            <a:spLocks noGrp="1"/>
          </p:cNvSpPr>
          <p:nvPr>
            <p:ph type="subTitle" idx="1" hasCustomPrompt="1"/>
          </p:nvPr>
        </p:nvSpPr>
        <p:spPr>
          <a:xfrm>
            <a:off x="914400" y="3257550"/>
            <a:ext cx="5562600" cy="800100"/>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p:txBody>
      </p:sp>
      <p:cxnSp>
        <p:nvCxnSpPr>
          <p:cNvPr id="16" name="Straight Connector 15"/>
          <p:cNvCxnSpPr/>
          <p:nvPr/>
        </p:nvCxnSpPr>
        <p:spPr>
          <a:xfrm>
            <a:off x="1066800" y="308610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2" hasCustomPrompt="1"/>
          </p:nvPr>
        </p:nvSpPr>
        <p:spPr>
          <a:xfrm rot="16200000">
            <a:off x="7870567" y="1062207"/>
            <a:ext cx="20574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smtClean="0"/>
              <a:t>ADD PHOTO CREDIT HERE</a:t>
            </a:r>
            <a:endParaRPr lang="en-US" dirty="0"/>
          </a:p>
        </p:txBody>
      </p:sp>
      <p:cxnSp>
        <p:nvCxnSpPr>
          <p:cNvPr id="7" name="Straight Connector 6"/>
          <p:cNvCxnSpPr/>
          <p:nvPr userDrawn="1"/>
        </p:nvCxnSpPr>
        <p:spPr>
          <a:xfrm>
            <a:off x="1066800" y="308610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
        <p:nvSpPr>
          <p:cNvPr id="9" name="Rectangle 8"/>
          <p:cNvSpPr/>
          <p:nvPr userDrawn="1"/>
        </p:nvSpPr>
        <p:spPr>
          <a:xfrm>
            <a:off x="914401" y="2091970"/>
            <a:ext cx="8122104" cy="1965679"/>
          </a:xfrm>
          <a:prstGeom prst="rect">
            <a:avLst/>
          </a:prstGeom>
          <a:solidFill>
            <a:srgbClr val="264A64">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27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 Dark Blue">
    <p:bg>
      <p:bgPr>
        <a:solidFill>
          <a:srgbClr val="264A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1192337"/>
            <a:ext cx="8153400" cy="415498"/>
          </a:xfrm>
        </p:spPr>
        <p:txBody>
          <a:bodyPr wrap="square" anchor="t" anchorCtr="0">
            <a:spAutoFit/>
          </a:bodyPr>
          <a:lstStyle>
            <a:lvl1pPr algn="ctr">
              <a:defRPr sz="2100">
                <a:solidFill>
                  <a:srgbClr val="FFFFFF"/>
                </a:solidFill>
              </a:defRPr>
            </a:lvl1pPr>
          </a:lstStyle>
          <a:p>
            <a:r>
              <a:rPr lang="en-US" dirty="0" smtClean="0"/>
              <a:t>Click to Edit Master Divider Title Style</a:t>
            </a:r>
            <a:endParaRPr lang="en-US" dirty="0"/>
          </a:p>
        </p:txBody>
      </p:sp>
    </p:spTree>
    <p:extLst>
      <p:ext uri="{BB962C8B-B14F-4D97-AF65-F5344CB8AC3E}">
        <p14:creationId xmlns:p14="http://schemas.microsoft.com/office/powerpoint/2010/main" val="3671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2400" y="3136106"/>
            <a:ext cx="6543675" cy="120015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ext Placeholder 4"/>
          <p:cNvSpPr>
            <a:spLocks noGrp="1"/>
          </p:cNvSpPr>
          <p:nvPr>
            <p:ph type="body" sz="quarter" idx="12" hasCustomPrompt="1"/>
          </p:nvPr>
        </p:nvSpPr>
        <p:spPr>
          <a:xfrm rot="16200000">
            <a:off x="7870567" y="1062207"/>
            <a:ext cx="20574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smtClean="0"/>
              <a:t>ADD PHOTO CREDIT HERE</a:t>
            </a:r>
            <a:endParaRPr lang="en-US" dirty="0"/>
          </a:p>
        </p:txBody>
      </p:sp>
      <p:sp>
        <p:nvSpPr>
          <p:cNvPr id="7" name="Title 1"/>
          <p:cNvSpPr>
            <a:spLocks noGrp="1"/>
          </p:cNvSpPr>
          <p:nvPr>
            <p:ph type="ctrTitle" hasCustomPrompt="1"/>
          </p:nvPr>
        </p:nvSpPr>
        <p:spPr>
          <a:xfrm>
            <a:off x="914400" y="3136106"/>
            <a:ext cx="5486400" cy="1200150"/>
          </a:xfrm>
          <a:noFill/>
        </p:spPr>
        <p:txBody>
          <a:bodyPr anchor="ctr" anchorCtr="0">
            <a:normAutofit/>
          </a:bodyPr>
          <a:lstStyle>
            <a:lvl1pPr marL="0" algn="l">
              <a:defRPr sz="2100" baseline="0">
                <a:solidFill>
                  <a:srgbClr val="FFFFFF"/>
                </a:solidFill>
              </a:defRPr>
            </a:lvl1pPr>
          </a:lstStyle>
          <a:p>
            <a:r>
              <a:rPr lang="en-US" dirty="0" smtClean="0"/>
              <a:t>Click to Edit Photo Divider </a:t>
            </a:r>
            <a:br>
              <a:rPr lang="en-US" dirty="0" smtClean="0"/>
            </a:br>
            <a:r>
              <a:rPr lang="en-US" dirty="0" smtClean="0"/>
              <a:t>Title Style</a:t>
            </a:r>
            <a:endParaRPr lang="en-US" dirty="0"/>
          </a:p>
        </p:txBody>
      </p:sp>
      <p:sp>
        <p:nvSpPr>
          <p:cNvPr id="5" name="Rectangle 4"/>
          <p:cNvSpPr/>
          <p:nvPr userDrawn="1"/>
        </p:nvSpPr>
        <p:spPr>
          <a:xfrm>
            <a:off x="123825" y="3136106"/>
            <a:ext cx="6543675" cy="120015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96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over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800100"/>
            <a:ext cx="7315200" cy="742950"/>
          </a:xfrm>
          <a:noFill/>
        </p:spPr>
        <p:txBody>
          <a:bodyPr anchor="b" anchorCtr="0">
            <a:normAutofit/>
          </a:bodyPr>
          <a:lstStyle>
            <a:lvl1pPr marL="0" algn="l">
              <a:defRPr sz="2400" baseline="0">
                <a:solidFill>
                  <a:srgbClr val="FFFFFF"/>
                </a:solidFill>
              </a:defRPr>
            </a:lvl1pPr>
          </a:lstStyle>
          <a:p>
            <a:r>
              <a:rPr lang="en-US" dirty="0" smtClean="0"/>
              <a:t>Click to Edit Photo Divider </a:t>
            </a:r>
            <a:br>
              <a:rPr lang="en-US" dirty="0" smtClean="0"/>
            </a:br>
            <a:r>
              <a:rPr lang="en-US" dirty="0" smtClean="0"/>
              <a:t>Title Style</a:t>
            </a:r>
            <a:endParaRPr lang="en-US" dirty="0"/>
          </a:p>
        </p:txBody>
      </p:sp>
      <p:sp>
        <p:nvSpPr>
          <p:cNvPr id="11" name="Text Placeholder 4"/>
          <p:cNvSpPr>
            <a:spLocks noGrp="1"/>
          </p:cNvSpPr>
          <p:nvPr>
            <p:ph type="body" sz="quarter" idx="12" hasCustomPrompt="1"/>
          </p:nvPr>
        </p:nvSpPr>
        <p:spPr>
          <a:xfrm rot="16200000">
            <a:off x="7870567" y="1062207"/>
            <a:ext cx="20574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41170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ue/Gray 1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00150"/>
            <a:ext cx="7543800" cy="3429000"/>
          </a:xfrm>
        </p:spPr>
        <p:txBody>
          <a:bodyPr/>
          <a:lstStyle>
            <a:lvl1pPr>
              <a:defRPr baseline="0">
                <a:solidFill>
                  <a:srgbClr val="5B616B"/>
                </a:solidFill>
              </a:defRPr>
            </a:lvl1pPr>
            <a:lvl2pPr>
              <a:defRPr>
                <a:solidFill>
                  <a:srgbClr val="5B616B"/>
                </a:solidFill>
              </a:defRPr>
            </a:lvl2pPr>
            <a:lvl3pPr>
              <a:defRPr sz="1200">
                <a:latin typeface="Arial" panose="020B0604020202020204" pitchFamily="34" charset="0"/>
                <a:cs typeface="Arial" panose="020B0604020202020204" pitchFamily="34" charset="0"/>
              </a:defRPr>
            </a:lvl3pPr>
          </a:lstStyle>
          <a:p>
            <a:pPr lvl="0"/>
            <a:r>
              <a:rPr lang="en-US" dirty="0" smtClean="0"/>
              <a:t>Level 1 bullet goes here</a:t>
            </a:r>
          </a:p>
          <a:p>
            <a:pPr lvl="1"/>
            <a:r>
              <a:rPr lang="en-US" dirty="0" smtClean="0"/>
              <a:t>Level 2 bullet goes here</a:t>
            </a:r>
          </a:p>
          <a:p>
            <a:pPr lvl="2"/>
            <a:r>
              <a:rPr lang="en-US" dirty="0" smtClean="0"/>
              <a:t>Level 3 bullet goes here</a:t>
            </a:r>
          </a:p>
        </p:txBody>
      </p:sp>
      <p:sp>
        <p:nvSpPr>
          <p:cNvPr id="10" name="Slide Number Placeholder 5"/>
          <p:cNvSpPr>
            <a:spLocks noGrp="1"/>
          </p:cNvSpPr>
          <p:nvPr>
            <p:ph type="sldNum" sz="quarter" idx="4"/>
          </p:nvPr>
        </p:nvSpPr>
        <p:spPr>
          <a:xfrm>
            <a:off x="6858000" y="4867618"/>
            <a:ext cx="2133600" cy="184666"/>
          </a:xfrm>
          <a:prstGeom prst="rect">
            <a:avLst/>
          </a:prstGeom>
        </p:spPr>
        <p:txBody>
          <a:bodyPr vert="horz" lIns="91440" tIns="45720" rIns="91440" bIns="45720" rtlCol="0" anchor="ctr">
            <a:spAutoFit/>
          </a:bodyPr>
          <a:lstStyle>
            <a:lvl1pPr algn="r">
              <a:defRPr sz="6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5800" y="613202"/>
            <a:ext cx="7543800" cy="415498"/>
          </a:xfrm>
        </p:spPr>
        <p:txBody>
          <a:bodyPr wrap="square" anchor="b" anchorCtr="0">
            <a:spAutoFit/>
          </a:bodyPr>
          <a:lstStyle>
            <a:lvl1pPr>
              <a:defRPr baseline="0">
                <a:solidFill>
                  <a:srgbClr val="336A90"/>
                </a:solidFill>
              </a:defRPr>
            </a:lvl1pPr>
          </a:lstStyle>
          <a:p>
            <a:r>
              <a:rPr lang="en-US" dirty="0" smtClean="0"/>
              <a:t>Title Goes Here &amp; Can Run Two Lines</a:t>
            </a:r>
            <a:endParaRPr lang="en-US" dirty="0"/>
          </a:p>
        </p:txBody>
      </p:sp>
      <p:sp>
        <p:nvSpPr>
          <p:cNvPr id="2" name="TextBox 1"/>
          <p:cNvSpPr txBox="1"/>
          <p:nvPr/>
        </p:nvSpPr>
        <p:spPr>
          <a:xfrm>
            <a:off x="3124200" y="4871992"/>
            <a:ext cx="2895600" cy="184666"/>
          </a:xfrm>
          <a:prstGeom prst="rect">
            <a:avLst/>
          </a:prstGeom>
          <a:noFill/>
        </p:spPr>
        <p:txBody>
          <a:bodyPr wrap="square" rtlCol="0">
            <a:spAutoFit/>
          </a:bodyPr>
          <a:lstStyle/>
          <a:p>
            <a:pPr algn="ctr"/>
            <a:r>
              <a:rPr lang="en-US" sz="600" dirty="0" smtClean="0">
                <a:solidFill>
                  <a:srgbClr val="5B616B"/>
                </a:solidFill>
                <a:latin typeface="Arial" panose="020B0604020202020204" pitchFamily="34" charset="0"/>
                <a:cs typeface="Arial" panose="020B0604020202020204" pitchFamily="34" charset="0"/>
              </a:rPr>
              <a:t>Office of Child Support Enforcement</a:t>
            </a:r>
            <a:endParaRPr lang="en-US" sz="600" dirty="0">
              <a:solidFill>
                <a:srgbClr val="5B616B"/>
              </a:solidFill>
              <a:latin typeface="Arial" panose="020B0604020202020204" pitchFamily="34" charset="0"/>
              <a:cs typeface="Arial" panose="020B0604020202020204" pitchFamily="34" charset="0"/>
            </a:endParaRPr>
          </a:p>
        </p:txBody>
      </p:sp>
      <p:sp>
        <p:nvSpPr>
          <p:cNvPr id="6" name="TextBox 5"/>
          <p:cNvSpPr txBox="1"/>
          <p:nvPr userDrawn="1"/>
        </p:nvSpPr>
        <p:spPr>
          <a:xfrm>
            <a:off x="3124200" y="4871993"/>
            <a:ext cx="2895600" cy="215444"/>
          </a:xfrm>
          <a:prstGeom prst="rect">
            <a:avLst/>
          </a:prstGeom>
          <a:noFill/>
        </p:spPr>
        <p:txBody>
          <a:bodyPr wrap="square" rtlCol="0">
            <a:spAutoFit/>
          </a:bodyPr>
          <a:lstStyle/>
          <a:p>
            <a:pPr algn="ctr"/>
            <a:r>
              <a:rPr lang="en-US" sz="800" dirty="0" smtClean="0">
                <a:solidFill>
                  <a:srgbClr val="5B616B"/>
                </a:solidFill>
                <a:latin typeface="Arial" panose="020B0604020202020204" pitchFamily="34" charset="0"/>
                <a:cs typeface="Arial" panose="020B0604020202020204" pitchFamily="34" charset="0"/>
              </a:rPr>
              <a:t>Office of Child Support Enforcement</a:t>
            </a:r>
            <a:endParaRPr lang="en-US" sz="800" dirty="0">
              <a:solidFill>
                <a:srgbClr val="5B61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3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342900"/>
            <a:ext cx="7772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200150"/>
            <a:ext cx="7772400" cy="3086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Frame 6"/>
          <p:cNvSpPr/>
          <p:nvPr/>
        </p:nvSpPr>
        <p:spPr>
          <a:xfrm>
            <a:off x="0" y="0"/>
            <a:ext cx="9144000" cy="51435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0" i="0" dirty="0">
              <a:solidFill>
                <a:srgbClr val="FFFFFF"/>
              </a:solidFill>
              <a:latin typeface="Gill Sans MT"/>
              <a:cs typeface="Gill Sans MT"/>
            </a:endParaRPr>
          </a:p>
        </p:txBody>
      </p:sp>
      <p:sp>
        <p:nvSpPr>
          <p:cNvPr id="9" name="Footer Placeholder 4"/>
          <p:cNvSpPr>
            <a:spLocks noGrp="1"/>
          </p:cNvSpPr>
          <p:nvPr>
            <p:ph type="ftr" sz="quarter" idx="3"/>
          </p:nvPr>
        </p:nvSpPr>
        <p:spPr>
          <a:xfrm>
            <a:off x="3124200" y="4867618"/>
            <a:ext cx="2895600" cy="184666"/>
          </a:xfrm>
          <a:prstGeom prst="rect">
            <a:avLst/>
          </a:prstGeom>
        </p:spPr>
        <p:txBody>
          <a:bodyPr vert="horz" lIns="91440" tIns="45720" rIns="91440" bIns="45720" rtlCol="0" anchor="ctr">
            <a:spAutoFit/>
          </a:bodyPr>
          <a:lstStyle>
            <a:lvl1pPr algn="ctr">
              <a:defRPr sz="600" b="0" i="0">
                <a:solidFill>
                  <a:srgbClr val="6C6463"/>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6858000" y="4867618"/>
            <a:ext cx="2133600" cy="184666"/>
          </a:xfrm>
          <a:prstGeom prst="rect">
            <a:avLst/>
          </a:prstGeom>
        </p:spPr>
        <p:txBody>
          <a:bodyPr vert="horz" lIns="91440" tIns="45720" rIns="91440" bIns="45720" rtlCol="0" anchor="ctr">
            <a:spAutoFit/>
          </a:bodyPr>
          <a:lstStyle>
            <a:lvl1pPr algn="r">
              <a:defRPr sz="6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380185813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91"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38" r:id="rId16"/>
    <p:sldLayoutId id="2147483741" r:id="rId17"/>
    <p:sldLayoutId id="2147483743" r:id="rId18"/>
    <p:sldLayoutId id="2147483742" r:id="rId19"/>
    <p:sldLayoutId id="2147483745" r:id="rId20"/>
    <p:sldLayoutId id="2147483746" r:id="rId21"/>
    <p:sldLayoutId id="2147483708" r:id="rId22"/>
    <p:sldLayoutId id="2147483774" r:id="rId23"/>
    <p:sldLayoutId id="2147483710" r:id="rId24"/>
    <p:sldLayoutId id="2147483748" r:id="rId25"/>
    <p:sldLayoutId id="2147483744" r:id="rId26"/>
    <p:sldLayoutId id="2147483775" r:id="rId27"/>
  </p:sldLayoutIdLst>
  <p:hf hdr="0" ftr="0" dt="0"/>
  <p:txStyles>
    <p:titleStyle>
      <a:lvl1pPr algn="l" defTabSz="342900" rtl="0" eaLnBrk="1" latinLnBrk="0" hangingPunct="1">
        <a:spcBef>
          <a:spcPct val="0"/>
        </a:spcBef>
        <a:buNone/>
        <a:defRPr sz="2100" b="0" i="0" kern="1200" baseline="0">
          <a:solidFill>
            <a:srgbClr val="336A90"/>
          </a:solidFill>
          <a:latin typeface="Arial" panose="020B0604020202020204" pitchFamily="34" charset="0"/>
          <a:ea typeface="+mj-ea"/>
          <a:cs typeface="Gill Sans MT"/>
        </a:defRPr>
      </a:lvl1pPr>
    </p:titleStyle>
    <p:bodyStyle>
      <a:lvl1pPr marL="172641" indent="-172641" algn="l" defTabSz="342900" rtl="0" eaLnBrk="1" latinLnBrk="0" hangingPunct="1">
        <a:spcBef>
          <a:spcPts val="0"/>
        </a:spcBef>
        <a:spcAft>
          <a:spcPts val="900"/>
        </a:spcAft>
        <a:buFont typeface="Arial"/>
        <a:buChar char="•"/>
        <a:defRPr sz="1500" b="0" i="0" kern="1200" baseline="0">
          <a:solidFill>
            <a:srgbClr val="5B616B"/>
          </a:solidFill>
          <a:latin typeface="Arial" panose="020B0604020202020204" pitchFamily="34" charset="0"/>
          <a:ea typeface="+mn-ea"/>
          <a:cs typeface="Gill Sans MT"/>
        </a:defRPr>
      </a:lvl1pPr>
      <a:lvl2pPr marL="513160" indent="-172641" algn="l" defTabSz="342900" rtl="0" eaLnBrk="1" latinLnBrk="0" hangingPunct="1">
        <a:spcBef>
          <a:spcPts val="0"/>
        </a:spcBef>
        <a:spcAft>
          <a:spcPts val="900"/>
        </a:spcAft>
        <a:buFont typeface="Arial"/>
        <a:buChar char="–"/>
        <a:defRPr sz="1350" b="0" i="0" kern="1200" baseline="0">
          <a:solidFill>
            <a:srgbClr val="5B616B"/>
          </a:solidFill>
          <a:latin typeface="Arial" panose="020B0604020202020204" pitchFamily="34" charset="0"/>
          <a:ea typeface="+mn-ea"/>
          <a:cs typeface="Gill Sans MT"/>
        </a:defRPr>
      </a:lvl2pPr>
      <a:lvl3pPr marL="685800" indent="-172641" algn="l" defTabSz="342900" rtl="0" eaLnBrk="1" latinLnBrk="0" hangingPunct="1">
        <a:spcBef>
          <a:spcPct val="20000"/>
        </a:spcBef>
        <a:buFont typeface="Arial"/>
        <a:buChar char="•"/>
        <a:defRPr sz="1350" b="0" i="0" kern="1200">
          <a:solidFill>
            <a:srgbClr val="6C6463"/>
          </a:solidFill>
          <a:latin typeface="Gill Sans MT"/>
          <a:ea typeface="+mn-ea"/>
          <a:cs typeface="Gill Sans MT"/>
        </a:defRPr>
      </a:lvl3pPr>
      <a:lvl4pPr marL="859631" indent="-173831" algn="l" defTabSz="342900" rtl="0" eaLnBrk="1" latinLnBrk="0" hangingPunct="1">
        <a:spcBef>
          <a:spcPct val="20000"/>
        </a:spcBef>
        <a:buFont typeface="Arial"/>
        <a:buChar char="–"/>
        <a:defRPr sz="1200" b="0" i="0" kern="1200">
          <a:solidFill>
            <a:srgbClr val="6C6463"/>
          </a:solidFill>
          <a:latin typeface="Gill Sans MT"/>
          <a:ea typeface="+mn-ea"/>
          <a:cs typeface="Gill Sans MT"/>
        </a:defRPr>
      </a:lvl4pPr>
      <a:lvl5pPr marL="941785" indent="-172641" algn="l" defTabSz="342900" rtl="0" eaLnBrk="1" latinLnBrk="0" hangingPunct="1">
        <a:spcBef>
          <a:spcPct val="20000"/>
        </a:spcBef>
        <a:buFont typeface="Arial"/>
        <a:buChar char="»"/>
        <a:defRPr sz="1050" b="0" i="0" kern="1200">
          <a:solidFill>
            <a:srgbClr val="6C6463"/>
          </a:solidFill>
          <a:latin typeface="Gill Sans MT"/>
          <a:ea typeface="+mn-ea"/>
          <a:cs typeface="Gill Sans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mailto:Carnell.Lofton@acf.hhs.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2419350"/>
            <a:ext cx="5486400" cy="914400"/>
          </a:xfrm>
        </p:spPr>
        <p:txBody>
          <a:bodyPr>
            <a:noAutofit/>
          </a:bodyPr>
          <a:lstStyle/>
          <a:p>
            <a:r>
              <a:rPr lang="en-US" altLang="en-US" sz="1600" dirty="0" smtClean="0">
                <a:cs typeface="Arial" panose="020B0604020202020204" pitchFamily="34" charset="0"/>
              </a:rPr>
              <a:t>Administration </a:t>
            </a:r>
            <a:r>
              <a:rPr lang="en-US" altLang="en-US" sz="1600" dirty="0">
                <a:cs typeface="Arial" panose="020B0604020202020204" pitchFamily="34" charset="0"/>
              </a:rPr>
              <a:t>for Children and Families (ACF)</a:t>
            </a:r>
            <a:br>
              <a:rPr lang="en-US" altLang="en-US" sz="1600" dirty="0">
                <a:cs typeface="Arial" panose="020B0604020202020204" pitchFamily="34" charset="0"/>
              </a:rPr>
            </a:br>
            <a:r>
              <a:rPr lang="en-US" altLang="en-US" sz="3200" dirty="0">
                <a:cs typeface="Arial" panose="020B0604020202020204" pitchFamily="34" charset="0"/>
              </a:rPr>
              <a:t>Engagement of Fathers</a:t>
            </a:r>
            <a:endParaRPr lang="en-US" altLang="en-US" sz="3200" dirty="0">
              <a:solidFill>
                <a:schemeClr val="tx1"/>
              </a:solidFill>
              <a:cs typeface="Arial" panose="020B0604020202020204" pitchFamily="34" charset="0"/>
            </a:endParaRPr>
          </a:p>
        </p:txBody>
      </p:sp>
      <p:sp>
        <p:nvSpPr>
          <p:cNvPr id="18435" name="Subtitle 2"/>
          <p:cNvSpPr>
            <a:spLocks noGrp="1"/>
          </p:cNvSpPr>
          <p:nvPr>
            <p:ph type="subTitle" idx="4294967295"/>
          </p:nvPr>
        </p:nvSpPr>
        <p:spPr>
          <a:xfrm>
            <a:off x="914400" y="3257550"/>
            <a:ext cx="5943600" cy="1200150"/>
          </a:xfrm>
        </p:spPr>
        <p:txBody>
          <a:bodyPr>
            <a:noAutofit/>
          </a:bodyPr>
          <a:lstStyle/>
          <a:p>
            <a:pPr marL="0" indent="0">
              <a:buNone/>
            </a:pPr>
            <a:r>
              <a:rPr lang="en-US" altLang="en-US" sz="2000" dirty="0" smtClean="0">
                <a:solidFill>
                  <a:schemeClr val="bg1"/>
                </a:solidFill>
              </a:rPr>
              <a:t>Maryland Joint Child Support Council Conference</a:t>
            </a:r>
          </a:p>
          <a:p>
            <a:pPr marL="0" indent="0">
              <a:buNone/>
            </a:pPr>
            <a:r>
              <a:rPr lang="en-US" altLang="en-US" sz="1600" dirty="0" smtClean="0">
                <a:solidFill>
                  <a:schemeClr val="bg1"/>
                </a:solidFill>
              </a:rPr>
              <a:t>October 21, 2019</a:t>
            </a:r>
          </a:p>
        </p:txBody>
      </p:sp>
    </p:spTree>
    <p:extLst>
      <p:ext uri="{BB962C8B-B14F-4D97-AF65-F5344CB8AC3E}">
        <p14:creationId xmlns:p14="http://schemas.microsoft.com/office/powerpoint/2010/main" val="783610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0"/>
            <a:r>
              <a:rPr lang="en-US" sz="2000" dirty="0">
                <a:cs typeface="Arial" panose="020B0604020202020204" pitchFamily="34" charset="0"/>
              </a:rPr>
              <a:t>Head Start programs reach out to childcare partners, domestic violence providers, and ACF agencies to align and reinforce father responsive strategies that </a:t>
            </a:r>
            <a:r>
              <a:rPr lang="en-US" sz="2000" dirty="0" smtClean="0">
                <a:cs typeface="Arial" panose="020B0604020202020204" pitchFamily="34" charset="0"/>
              </a:rPr>
              <a:t>strengthen </a:t>
            </a:r>
            <a:r>
              <a:rPr lang="en-US" sz="2000" dirty="0">
                <a:cs typeface="Arial" panose="020B0604020202020204" pitchFamily="34" charset="0"/>
              </a:rPr>
              <a:t>families and support father-child </a:t>
            </a:r>
            <a:r>
              <a:rPr lang="en-US" sz="2000" dirty="0" smtClean="0">
                <a:cs typeface="Arial" panose="020B0604020202020204" pitchFamily="34" charset="0"/>
              </a:rPr>
              <a:t>relationships.</a:t>
            </a:r>
            <a:endParaRPr lang="en-US" sz="2000" dirty="0">
              <a:cs typeface="Arial" panose="020B0604020202020204" pitchFamily="34" charset="0"/>
            </a:endParaRPr>
          </a:p>
        </p:txBody>
      </p:sp>
      <p:sp>
        <p:nvSpPr>
          <p:cNvPr id="2" name="Title 1"/>
          <p:cNvSpPr>
            <a:spLocks noGrp="1"/>
          </p:cNvSpPr>
          <p:nvPr>
            <p:ph type="title"/>
          </p:nvPr>
        </p:nvSpPr>
        <p:spPr>
          <a:xfrm>
            <a:off x="685800" y="505480"/>
            <a:ext cx="7543800" cy="523220"/>
          </a:xfrm>
        </p:spPr>
        <p:txBody>
          <a:bodyPr/>
          <a:lstStyle/>
          <a:p>
            <a:pPr algn="l"/>
            <a:r>
              <a:rPr lang="en-US" sz="2800" dirty="0" smtClean="0"/>
              <a:t>Office of Head Start</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10</a:t>
            </a:fld>
            <a:endParaRPr lang="en-US" dirty="0"/>
          </a:p>
        </p:txBody>
      </p:sp>
    </p:spTree>
    <p:extLst>
      <p:ext uri="{BB962C8B-B14F-4D97-AF65-F5344CB8AC3E}">
        <p14:creationId xmlns:p14="http://schemas.microsoft.com/office/powerpoint/2010/main" val="1967798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smtClean="0">
                <a:cs typeface="Arial" panose="020B0604020202020204" pitchFamily="34" charset="0"/>
              </a:rPr>
              <a:t>The Children’s Bureau is now beginning to recognize it is important to engage fathers, as a preventative measure, prior to formal child welfare agency involvement.</a:t>
            </a:r>
            <a:endParaRPr lang="en-US" sz="2000" dirty="0">
              <a:cs typeface="Arial" panose="020B0604020202020204" pitchFamily="34" charset="0"/>
            </a:endParaRPr>
          </a:p>
        </p:txBody>
      </p:sp>
      <p:sp>
        <p:nvSpPr>
          <p:cNvPr id="2" name="Title 1"/>
          <p:cNvSpPr>
            <a:spLocks noGrp="1"/>
          </p:cNvSpPr>
          <p:nvPr>
            <p:ph type="title"/>
          </p:nvPr>
        </p:nvSpPr>
        <p:spPr>
          <a:xfrm>
            <a:off x="685800" y="505480"/>
            <a:ext cx="7543800" cy="523220"/>
          </a:xfrm>
        </p:spPr>
        <p:txBody>
          <a:bodyPr/>
          <a:lstStyle/>
          <a:p>
            <a:pPr algn="l"/>
            <a:r>
              <a:rPr lang="en-US" sz="2800" dirty="0" smtClean="0"/>
              <a:t>Children’s Bureau </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11</a:t>
            </a:fld>
            <a:endParaRPr lang="en-US" dirty="0"/>
          </a:p>
        </p:txBody>
      </p:sp>
    </p:spTree>
    <p:extLst>
      <p:ext uri="{BB962C8B-B14F-4D97-AF65-F5344CB8AC3E}">
        <p14:creationId xmlns:p14="http://schemas.microsoft.com/office/powerpoint/2010/main" val="3480404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smtClean="0">
                <a:cs typeface="Arial" panose="020B0604020202020204" pitchFamily="34" charset="0"/>
              </a:rPr>
              <a:t>Establishes </a:t>
            </a:r>
            <a:r>
              <a:rPr lang="en-US" sz="2000" dirty="0">
                <a:cs typeface="Arial" panose="020B0604020202020204" pitchFamily="34" charset="0"/>
              </a:rPr>
              <a:t>programs to address a number of issues that impact or are related to father engagement, </a:t>
            </a:r>
            <a:r>
              <a:rPr lang="en-US" sz="2000" dirty="0" smtClean="0">
                <a:cs typeface="Arial" panose="020B0604020202020204" pitchFamily="34" charset="0"/>
              </a:rPr>
              <a:t>including </a:t>
            </a:r>
            <a:r>
              <a:rPr lang="en-US" sz="2000" dirty="0">
                <a:cs typeface="Arial" panose="020B0604020202020204" pitchFamily="34" charset="0"/>
              </a:rPr>
              <a:t>domestic violence, youth homelessness, and healthy </a:t>
            </a:r>
            <a:r>
              <a:rPr lang="en-US" sz="2000" dirty="0" smtClean="0">
                <a:cs typeface="Arial" panose="020B0604020202020204" pitchFamily="34" charset="0"/>
              </a:rPr>
              <a:t>parenting.</a:t>
            </a:r>
            <a:endParaRPr lang="en-US" sz="2000" dirty="0">
              <a:cs typeface="Arial" panose="020B0604020202020204" pitchFamily="34" charset="0"/>
            </a:endParaRPr>
          </a:p>
        </p:txBody>
      </p:sp>
      <p:sp>
        <p:nvSpPr>
          <p:cNvPr id="2" name="Title 1"/>
          <p:cNvSpPr>
            <a:spLocks noGrp="1"/>
          </p:cNvSpPr>
          <p:nvPr>
            <p:ph type="title"/>
          </p:nvPr>
        </p:nvSpPr>
        <p:spPr>
          <a:xfrm>
            <a:off x="685800" y="505480"/>
            <a:ext cx="7543800" cy="523220"/>
          </a:xfrm>
        </p:spPr>
        <p:txBody>
          <a:bodyPr/>
          <a:lstStyle/>
          <a:p>
            <a:pPr algn="l"/>
            <a:r>
              <a:rPr lang="en-US" sz="2800" dirty="0" smtClean="0"/>
              <a:t>Family and Youth Services Bureau</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12</a:t>
            </a:fld>
            <a:endParaRPr lang="en-US" dirty="0"/>
          </a:p>
        </p:txBody>
      </p:sp>
    </p:spTree>
    <p:extLst>
      <p:ext uri="{BB962C8B-B14F-4D97-AF65-F5344CB8AC3E}">
        <p14:creationId xmlns:p14="http://schemas.microsoft.com/office/powerpoint/2010/main" val="198916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cs typeface="Arial" panose="020B0604020202020204" pitchFamily="34" charset="0"/>
              </a:rPr>
              <a:t>Early care and learning providers in both </a:t>
            </a:r>
            <a:r>
              <a:rPr lang="en-US" sz="2000" dirty="0" smtClean="0">
                <a:cs typeface="Arial" panose="020B0604020202020204" pitchFamily="34" charset="0"/>
              </a:rPr>
              <a:t>home </a:t>
            </a:r>
            <a:r>
              <a:rPr lang="en-US" sz="2000" dirty="0">
                <a:cs typeface="Arial" panose="020B0604020202020204" pitchFamily="34" charset="0"/>
              </a:rPr>
              <a:t>and center-based settings are uniquely positioned to facilitate and promote fatherhood engagement </a:t>
            </a:r>
            <a:r>
              <a:rPr lang="en-US" sz="2000" dirty="0" smtClean="0">
                <a:cs typeface="Arial" panose="020B0604020202020204" pitchFamily="34" charset="0"/>
              </a:rPr>
              <a:t>initiatives.</a:t>
            </a:r>
            <a:endParaRPr lang="en-US" sz="1600" dirty="0">
              <a:cs typeface="Arial" panose="020B0604020202020204" pitchFamily="34" charset="0"/>
            </a:endParaRPr>
          </a:p>
        </p:txBody>
      </p:sp>
      <p:sp>
        <p:nvSpPr>
          <p:cNvPr id="2" name="Title 1"/>
          <p:cNvSpPr>
            <a:spLocks noGrp="1"/>
          </p:cNvSpPr>
          <p:nvPr>
            <p:ph type="title"/>
          </p:nvPr>
        </p:nvSpPr>
        <p:spPr>
          <a:xfrm>
            <a:off x="685800" y="505480"/>
            <a:ext cx="7543800" cy="523220"/>
          </a:xfrm>
        </p:spPr>
        <p:txBody>
          <a:bodyPr/>
          <a:lstStyle/>
          <a:p>
            <a:pPr algn="l"/>
            <a:r>
              <a:rPr lang="en-US" sz="2800" dirty="0" smtClean="0"/>
              <a:t>Office of Child Care</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13</a:t>
            </a:fld>
            <a:endParaRPr lang="en-US" dirty="0"/>
          </a:p>
        </p:txBody>
      </p:sp>
    </p:spTree>
    <p:extLst>
      <p:ext uri="{BB962C8B-B14F-4D97-AF65-F5344CB8AC3E}">
        <p14:creationId xmlns:p14="http://schemas.microsoft.com/office/powerpoint/2010/main" val="325214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tlCol="0">
            <a:normAutofit/>
          </a:bodyPr>
          <a:lstStyle/>
          <a:p>
            <a:pPr>
              <a:defRPr/>
            </a:pPr>
            <a:r>
              <a:rPr lang="en-US" sz="2000" dirty="0"/>
              <a:t>Identify promising practices in the field</a:t>
            </a:r>
          </a:p>
          <a:p>
            <a:pPr>
              <a:defRPr/>
            </a:pPr>
            <a:r>
              <a:rPr lang="en-US" sz="2000" dirty="0" smtClean="0"/>
              <a:t>Engage stakeholders</a:t>
            </a:r>
          </a:p>
          <a:p>
            <a:pPr>
              <a:defRPr/>
            </a:pPr>
            <a:r>
              <a:rPr lang="en-US" sz="2000" dirty="0" smtClean="0"/>
              <a:t>Maximize strengths and leverage opportunities</a:t>
            </a:r>
          </a:p>
          <a:p>
            <a:pPr>
              <a:defRPr/>
            </a:pPr>
            <a:r>
              <a:rPr lang="en-US" sz="2000" dirty="0" smtClean="0"/>
              <a:t>Close </a:t>
            </a:r>
            <a:r>
              <a:rPr lang="en-US" sz="2000" dirty="0"/>
              <a:t>gaps in service delivery</a:t>
            </a:r>
          </a:p>
          <a:p>
            <a:pPr>
              <a:defRPr/>
            </a:pPr>
            <a:endParaRPr lang="en-US" dirty="0"/>
          </a:p>
          <a:p>
            <a:pPr marL="0" indent="0">
              <a:buNone/>
              <a:defRPr/>
            </a:pPr>
            <a:endParaRPr lang="en-US" dirty="0"/>
          </a:p>
        </p:txBody>
      </p:sp>
      <p:sp>
        <p:nvSpPr>
          <p:cNvPr id="24578" name="Title 7"/>
          <p:cNvSpPr>
            <a:spLocks noGrp="1"/>
          </p:cNvSpPr>
          <p:nvPr>
            <p:ph type="title"/>
          </p:nvPr>
        </p:nvSpPr>
        <p:spPr>
          <a:xfrm>
            <a:off x="685800" y="505480"/>
            <a:ext cx="7543800" cy="523220"/>
          </a:xfrm>
        </p:spPr>
        <p:txBody>
          <a:bodyPr/>
          <a:lstStyle/>
          <a:p>
            <a:pPr algn="l"/>
            <a:r>
              <a:rPr lang="en-US" altLang="en-US" sz="2800" dirty="0" smtClean="0"/>
              <a:t>Father Engagement Awareness</a:t>
            </a:r>
          </a:p>
        </p:txBody>
      </p:sp>
      <p:sp>
        <p:nvSpPr>
          <p:cNvPr id="2" name="Slide Number Placeholder 1"/>
          <p:cNvSpPr>
            <a:spLocks noGrp="1"/>
          </p:cNvSpPr>
          <p:nvPr>
            <p:ph type="sldNum" sz="quarter" idx="4"/>
          </p:nvPr>
        </p:nvSpPr>
        <p:spPr/>
        <p:txBody>
          <a:bodyPr/>
          <a:lstStyle/>
          <a:p>
            <a:fld id="{42782948-4DBE-204D-AB9E-B65E067054AE}" type="slidenum">
              <a:rPr lang="en-US" smtClean="0"/>
              <a:pPr/>
              <a:t>14</a:t>
            </a:fld>
            <a:endParaRPr lang="en-US" dirty="0"/>
          </a:p>
        </p:txBody>
      </p:sp>
    </p:spTree>
    <p:extLst>
      <p:ext uri="{BB962C8B-B14F-4D97-AF65-F5344CB8AC3E}">
        <p14:creationId xmlns:p14="http://schemas.microsoft.com/office/powerpoint/2010/main" val="122274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pPr>
              <a:defRPr/>
            </a:pPr>
            <a:r>
              <a:rPr lang="en-US" altLang="en-US" sz="2000" smtClean="0">
                <a:cs typeface="Arial" panose="020B0604020202020204" pitchFamily="34" charset="0"/>
              </a:rPr>
              <a:t>Fathers are essential in nurturing the well-being and long-term success of their children, families, and society.</a:t>
            </a:r>
            <a:endParaRPr lang="en-US" altLang="en-US" sz="2000" dirty="0">
              <a:cs typeface="Gill Sans MT" panose="020B0502020104020203" pitchFamily="34" charset="0"/>
            </a:endParaRPr>
          </a:p>
        </p:txBody>
      </p:sp>
      <p:sp>
        <p:nvSpPr>
          <p:cNvPr id="25602" name="Title 1"/>
          <p:cNvSpPr>
            <a:spLocks noGrp="1"/>
          </p:cNvSpPr>
          <p:nvPr>
            <p:ph type="title"/>
          </p:nvPr>
        </p:nvSpPr>
        <p:spPr>
          <a:xfrm>
            <a:off x="685800" y="505480"/>
            <a:ext cx="7543800" cy="523220"/>
          </a:xfrm>
        </p:spPr>
        <p:txBody>
          <a:bodyPr/>
          <a:lstStyle/>
          <a:p>
            <a:pPr algn="l"/>
            <a:r>
              <a:rPr lang="en-US" altLang="en-US" sz="2800" dirty="0" smtClean="0"/>
              <a:t>Key</a:t>
            </a:r>
            <a:r>
              <a:rPr lang="en-US" altLang="en-US" b="1" dirty="0" smtClean="0"/>
              <a:t> </a:t>
            </a:r>
            <a:r>
              <a:rPr lang="en-US" altLang="en-US" sz="2800" dirty="0" smtClean="0"/>
              <a:t>Point</a:t>
            </a:r>
          </a:p>
        </p:txBody>
      </p:sp>
      <p:sp>
        <p:nvSpPr>
          <p:cNvPr id="2" name="Slide Number Placeholder 1"/>
          <p:cNvSpPr>
            <a:spLocks noGrp="1"/>
          </p:cNvSpPr>
          <p:nvPr>
            <p:ph type="sldNum" sz="quarter" idx="4"/>
          </p:nvPr>
        </p:nvSpPr>
        <p:spPr/>
        <p:txBody>
          <a:bodyPr/>
          <a:lstStyle/>
          <a:p>
            <a:fld id="{42782948-4DBE-204D-AB9E-B65E067054AE}" type="slidenum">
              <a:rPr lang="en-US" smtClean="0"/>
              <a:pPr/>
              <a:t>15</a:t>
            </a:fld>
            <a:endParaRPr lang="en-US" dirty="0"/>
          </a:p>
        </p:txBody>
      </p:sp>
    </p:spTree>
    <p:extLst>
      <p:ext uri="{BB962C8B-B14F-4D97-AF65-F5344CB8AC3E}">
        <p14:creationId xmlns:p14="http://schemas.microsoft.com/office/powerpoint/2010/main" val="94955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pPr>
              <a:spcAft>
                <a:spcPts val="600"/>
              </a:spcAft>
            </a:pPr>
            <a:r>
              <a:rPr lang="en-US" sz="2000" dirty="0" smtClean="0"/>
              <a:t>Carnell Lofton</a:t>
            </a:r>
          </a:p>
          <a:p>
            <a:pPr>
              <a:spcAft>
                <a:spcPts val="600"/>
              </a:spcAft>
            </a:pPr>
            <a:r>
              <a:rPr lang="en-US" sz="2000" dirty="0" smtClean="0"/>
              <a:t>Child Support Program Specialist, Region 3</a:t>
            </a:r>
          </a:p>
          <a:p>
            <a:pPr>
              <a:spcAft>
                <a:spcPts val="600"/>
              </a:spcAft>
            </a:pPr>
            <a:r>
              <a:rPr lang="en-US" sz="2000" dirty="0" smtClean="0"/>
              <a:t>Office of Child Support Enforcement</a:t>
            </a:r>
          </a:p>
          <a:p>
            <a:pPr>
              <a:spcAft>
                <a:spcPts val="600"/>
              </a:spcAft>
            </a:pPr>
            <a:r>
              <a:rPr lang="en-US" sz="2000" dirty="0" smtClean="0">
                <a:hlinkClick r:id="rId3"/>
              </a:rPr>
              <a:t>Carnell.Lofton@acf.hhs.gov</a:t>
            </a:r>
            <a:r>
              <a:rPr lang="en-US" sz="2000" dirty="0" smtClean="0"/>
              <a:t> </a:t>
            </a:r>
            <a:endParaRPr lang="en-US" sz="2000" dirty="0"/>
          </a:p>
        </p:txBody>
      </p:sp>
      <p:sp>
        <p:nvSpPr>
          <p:cNvPr id="3" name="Slide Number Placeholder 2"/>
          <p:cNvSpPr>
            <a:spLocks noGrp="1"/>
          </p:cNvSpPr>
          <p:nvPr>
            <p:ph type="sldNum" sz="quarter" idx="11"/>
          </p:nvPr>
        </p:nvSpPr>
        <p:spPr>
          <a:xfrm>
            <a:off x="6858000" y="4852230"/>
            <a:ext cx="2133600" cy="215444"/>
          </a:xfrm>
        </p:spPr>
        <p:txBody>
          <a:bodyPr/>
          <a:lstStyle/>
          <a:p>
            <a:fld id="{42782948-4DBE-204D-AB9E-B65E067054AE}" type="slidenum">
              <a:rPr lang="en-US" sz="800" smtClean="0"/>
              <a:pPr/>
              <a:t>16</a:t>
            </a:fld>
            <a:endParaRPr lang="en-US" sz="800" dirty="0"/>
          </a:p>
        </p:txBody>
      </p:sp>
    </p:spTree>
    <p:extLst>
      <p:ext uri="{BB962C8B-B14F-4D97-AF65-F5344CB8AC3E}">
        <p14:creationId xmlns:p14="http://schemas.microsoft.com/office/powerpoint/2010/main" val="148018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85750" indent="-285750" algn="just">
              <a:buFont typeface="Arial" panose="020B0604020202020204" pitchFamily="34" charset="0"/>
              <a:buChar char="•"/>
            </a:pPr>
            <a:r>
              <a:rPr lang="en-US" sz="2000" dirty="0" smtClean="0">
                <a:ea typeface="Calibri" panose="020F0502020204030204" pitchFamily="34" charset="0"/>
                <a:cs typeface="Arial" panose="020B0604020202020204" pitchFamily="34" charset="0"/>
              </a:rPr>
              <a:t>Demonstrate the value of father involvement in the lives of children and families by the Administration for Children and Families (ACF).</a:t>
            </a:r>
          </a:p>
          <a:p>
            <a:pPr marL="285750" indent="-285750">
              <a:buFont typeface="Arial" panose="020B0604020202020204" pitchFamily="34" charset="0"/>
              <a:buChar char="•"/>
            </a:pPr>
            <a:r>
              <a:rPr lang="en-US" sz="2000" dirty="0" smtClean="0">
                <a:ea typeface="Calibri" panose="020F0502020204030204" pitchFamily="34" charset="0"/>
                <a:cs typeface="Arial" panose="020B0604020202020204" pitchFamily="34" charset="0"/>
              </a:rPr>
              <a:t>Highlight promising practices to promote and sustain meaningful father engagement, regardless of a father’s physical location or custodial participation.</a:t>
            </a:r>
            <a:endParaRPr lang="en-US" sz="2000" dirty="0">
              <a:cs typeface="Arial" panose="020B0604020202020204" pitchFamily="34" charset="0"/>
            </a:endParaRPr>
          </a:p>
        </p:txBody>
      </p:sp>
      <p:sp>
        <p:nvSpPr>
          <p:cNvPr id="2" name="Title 1"/>
          <p:cNvSpPr>
            <a:spLocks noGrp="1"/>
          </p:cNvSpPr>
          <p:nvPr>
            <p:ph type="title"/>
          </p:nvPr>
        </p:nvSpPr>
        <p:spPr>
          <a:xfrm>
            <a:off x="609600" y="505480"/>
            <a:ext cx="7543800" cy="523220"/>
          </a:xfrm>
        </p:spPr>
        <p:txBody>
          <a:bodyPr/>
          <a:lstStyle/>
          <a:p>
            <a:r>
              <a:rPr lang="en-US" sz="2800" smtClean="0"/>
              <a:t>Purpose</a:t>
            </a:r>
            <a:endParaRPr lang="en-US" dirty="0"/>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dirty="0"/>
          </a:p>
        </p:txBody>
      </p:sp>
    </p:spTree>
    <p:extLst>
      <p:ext uri="{BB962C8B-B14F-4D97-AF65-F5344CB8AC3E}">
        <p14:creationId xmlns:p14="http://schemas.microsoft.com/office/powerpoint/2010/main" val="332794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t>Administration for Children and Families</a:t>
            </a:r>
            <a:endParaRPr lang="en-US" sz="2800"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dirty="0"/>
          </a:p>
        </p:txBody>
      </p:sp>
      <p:sp>
        <p:nvSpPr>
          <p:cNvPr id="2" name="Content Placeholder 1"/>
          <p:cNvSpPr>
            <a:spLocks noGrp="1"/>
          </p:cNvSpPr>
          <p:nvPr>
            <p:ph idx="1"/>
          </p:nvPr>
        </p:nvSpPr>
        <p:spPr/>
        <p:txBody>
          <a:bodyPr>
            <a:normAutofit/>
          </a:bodyPr>
          <a:lstStyle/>
          <a:p>
            <a:r>
              <a:rPr lang="en-US" sz="2000" dirty="0" smtClean="0"/>
              <a:t>Programs Engaging Fathers</a:t>
            </a:r>
          </a:p>
          <a:p>
            <a:pPr lvl="1"/>
            <a:r>
              <a:rPr lang="en-US" sz="1850" dirty="0" smtClean="0"/>
              <a:t>Office of Child Support Enforcement</a:t>
            </a:r>
          </a:p>
          <a:p>
            <a:pPr lvl="1"/>
            <a:r>
              <a:rPr lang="en-US" sz="1850" dirty="0" smtClean="0"/>
              <a:t>Office of Family Assistance</a:t>
            </a:r>
          </a:p>
          <a:p>
            <a:pPr lvl="1"/>
            <a:r>
              <a:rPr lang="en-US" sz="1850" dirty="0" smtClean="0"/>
              <a:t>Office of Head Start</a:t>
            </a:r>
          </a:p>
          <a:p>
            <a:pPr lvl="1"/>
            <a:r>
              <a:rPr lang="en-US" sz="1850" dirty="0" smtClean="0"/>
              <a:t>Children’s Bureau</a:t>
            </a:r>
          </a:p>
          <a:p>
            <a:pPr lvl="1"/>
            <a:r>
              <a:rPr lang="en-US" sz="1850" dirty="0" smtClean="0"/>
              <a:t>Family and Youth Services Bureau</a:t>
            </a:r>
          </a:p>
          <a:p>
            <a:pPr lvl="1"/>
            <a:r>
              <a:rPr lang="en-US" sz="1850" dirty="0" smtClean="0"/>
              <a:t>Office of Child Care</a:t>
            </a:r>
            <a:endParaRPr lang="en-US" sz="1850" dirty="0"/>
          </a:p>
        </p:txBody>
      </p:sp>
    </p:spTree>
    <p:extLst>
      <p:ext uri="{BB962C8B-B14F-4D97-AF65-F5344CB8AC3E}">
        <p14:creationId xmlns:p14="http://schemas.microsoft.com/office/powerpoint/2010/main" val="91219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tlCol="0">
            <a:normAutofit/>
          </a:bodyPr>
          <a:lstStyle/>
          <a:p>
            <a:pPr>
              <a:defRPr/>
            </a:pPr>
            <a:r>
              <a:rPr lang="en-US" sz="2000" dirty="0" smtClean="0"/>
              <a:t>Improve </a:t>
            </a:r>
            <a:r>
              <a:rPr lang="en-US" sz="2000" dirty="0"/>
              <a:t>c</a:t>
            </a:r>
            <a:r>
              <a:rPr lang="en-US" sz="2000" dirty="0" smtClean="0"/>
              <a:t>hild well-being</a:t>
            </a:r>
          </a:p>
          <a:p>
            <a:pPr>
              <a:defRPr/>
            </a:pPr>
            <a:r>
              <a:rPr lang="en-US" sz="2000" dirty="0" smtClean="0"/>
              <a:t>Increase </a:t>
            </a:r>
            <a:r>
              <a:rPr lang="en-US" sz="2000" dirty="0"/>
              <a:t>children’s success beginning in early </a:t>
            </a:r>
            <a:r>
              <a:rPr lang="en-US" sz="2000" dirty="0" smtClean="0"/>
              <a:t>childhood</a:t>
            </a:r>
          </a:p>
          <a:p>
            <a:pPr>
              <a:defRPr/>
            </a:pPr>
            <a:r>
              <a:rPr lang="en-US" sz="2000" dirty="0" smtClean="0"/>
              <a:t>Strengthen families</a:t>
            </a:r>
          </a:p>
        </p:txBody>
      </p:sp>
      <p:sp>
        <p:nvSpPr>
          <p:cNvPr id="22530" name="Title 7"/>
          <p:cNvSpPr>
            <a:spLocks noGrp="1"/>
          </p:cNvSpPr>
          <p:nvPr>
            <p:ph type="title"/>
          </p:nvPr>
        </p:nvSpPr>
        <p:spPr>
          <a:xfrm>
            <a:off x="685800" y="505480"/>
            <a:ext cx="7543800" cy="523220"/>
          </a:xfrm>
        </p:spPr>
        <p:txBody>
          <a:bodyPr/>
          <a:lstStyle/>
          <a:p>
            <a:pPr algn="l"/>
            <a:r>
              <a:rPr lang="en-US" altLang="en-US" sz="2800" dirty="0" smtClean="0"/>
              <a:t>Why Fathers?</a:t>
            </a:r>
          </a:p>
        </p:txBody>
      </p:sp>
      <p:sp>
        <p:nvSpPr>
          <p:cNvPr id="2" name="Slide Number Placeholder 1"/>
          <p:cNvSpPr>
            <a:spLocks noGrp="1"/>
          </p:cNvSpPr>
          <p:nvPr>
            <p:ph type="sldNum" sz="quarter" idx="4"/>
          </p:nvPr>
        </p:nvSpPr>
        <p:spPr/>
        <p:txBody>
          <a:bodyPr/>
          <a:lstStyle/>
          <a:p>
            <a:fld id="{42782948-4DBE-204D-AB9E-B65E067054AE}" type="slidenum">
              <a:rPr lang="en-US" smtClean="0"/>
              <a:pPr/>
              <a:t>4</a:t>
            </a:fld>
            <a:endParaRPr lang="en-US" dirty="0"/>
          </a:p>
        </p:txBody>
      </p:sp>
    </p:spTree>
    <p:extLst>
      <p:ext uri="{BB962C8B-B14F-4D97-AF65-F5344CB8AC3E}">
        <p14:creationId xmlns:p14="http://schemas.microsoft.com/office/powerpoint/2010/main" val="298439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pPr>
              <a:defRPr/>
            </a:pPr>
            <a:r>
              <a:rPr lang="en-US" sz="6200" b="1" dirty="0" smtClean="0"/>
              <a:t>SUBJECT</a:t>
            </a:r>
            <a:r>
              <a:rPr lang="en-US" sz="6200" b="1" dirty="0"/>
              <a:t>:</a:t>
            </a:r>
            <a:r>
              <a:rPr lang="en-US" sz="6200" dirty="0"/>
              <a:t> Integrating Approaches that Prioritize and Enhance Father Engagement</a:t>
            </a:r>
          </a:p>
          <a:p>
            <a:pPr marL="0" indent="0">
              <a:buNone/>
              <a:defRPr/>
            </a:pPr>
            <a:endParaRPr lang="en-US" sz="6200" dirty="0" smtClean="0"/>
          </a:p>
          <a:p>
            <a:pPr>
              <a:defRPr/>
            </a:pPr>
            <a:r>
              <a:rPr lang="en-US" sz="6200" b="1" dirty="0" smtClean="0"/>
              <a:t>PURPOSE:</a:t>
            </a:r>
            <a:r>
              <a:rPr lang="en-US" sz="6200" dirty="0" smtClean="0"/>
              <a:t> To strongly encourage all human service agencies to work together across governments to:</a:t>
            </a:r>
          </a:p>
          <a:p>
            <a:pPr lvl="1">
              <a:defRPr/>
            </a:pPr>
            <a:r>
              <a:rPr lang="en-US" sz="6050" dirty="0" smtClean="0"/>
              <a:t>Jointly create and maintain an environment that prioritizes father engagement as a critical factor in strengthening families</a:t>
            </a:r>
          </a:p>
          <a:p>
            <a:pPr lvl="1">
              <a:defRPr/>
            </a:pPr>
            <a:r>
              <a:rPr lang="en-US" sz="6050" dirty="0" smtClean="0"/>
              <a:t>Adopt approaches to enhance paternal involvement in all family support and child welfare related programs</a:t>
            </a:r>
          </a:p>
          <a:p>
            <a:pPr>
              <a:defRPr/>
            </a:pPr>
            <a:endParaRPr lang="en-US" sz="1800" dirty="0"/>
          </a:p>
        </p:txBody>
      </p:sp>
      <p:sp>
        <p:nvSpPr>
          <p:cNvPr id="20482" name="Title 1"/>
          <p:cNvSpPr>
            <a:spLocks noGrp="1"/>
          </p:cNvSpPr>
          <p:nvPr>
            <p:ph type="title"/>
          </p:nvPr>
        </p:nvSpPr>
        <p:spPr/>
        <p:txBody>
          <a:bodyPr>
            <a:normAutofit fontScale="90000"/>
          </a:bodyPr>
          <a:lstStyle/>
          <a:p>
            <a:pPr algn="l"/>
            <a:r>
              <a:rPr lang="en-US" altLang="en-US" sz="1800" b="1" dirty="0"/>
              <a:t/>
            </a:r>
            <a:br>
              <a:rPr lang="en-US" altLang="en-US" sz="1800" b="1" dirty="0"/>
            </a:br>
            <a:r>
              <a:rPr lang="en-US" altLang="en-US" sz="3100" dirty="0" smtClean="0"/>
              <a:t>ACF-IM-18-01</a:t>
            </a:r>
          </a:p>
        </p:txBody>
      </p:sp>
      <p:sp>
        <p:nvSpPr>
          <p:cNvPr id="2" name="Slide Number Placeholder 1"/>
          <p:cNvSpPr>
            <a:spLocks noGrp="1"/>
          </p:cNvSpPr>
          <p:nvPr>
            <p:ph type="sldNum" sz="quarter" idx="4"/>
          </p:nvPr>
        </p:nvSpPr>
        <p:spPr/>
        <p:txBody>
          <a:bodyPr/>
          <a:lstStyle/>
          <a:p>
            <a:fld id="{42782948-4DBE-204D-AB9E-B65E067054AE}" type="slidenum">
              <a:rPr lang="en-US" smtClean="0"/>
              <a:pPr/>
              <a:t>5</a:t>
            </a:fld>
            <a:endParaRPr lang="en-US" dirty="0"/>
          </a:p>
        </p:txBody>
      </p:sp>
    </p:spTree>
    <p:extLst>
      <p:ext uri="{BB962C8B-B14F-4D97-AF65-F5344CB8AC3E}">
        <p14:creationId xmlns:p14="http://schemas.microsoft.com/office/powerpoint/2010/main" val="4232938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t>Administration for Children and Families</a:t>
            </a:r>
            <a:endParaRPr lang="en-US" sz="2800"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dirty="0"/>
          </a:p>
        </p:txBody>
      </p:sp>
      <p:sp>
        <p:nvSpPr>
          <p:cNvPr id="2" name="Content Placeholder 1"/>
          <p:cNvSpPr>
            <a:spLocks noGrp="1"/>
          </p:cNvSpPr>
          <p:nvPr>
            <p:ph idx="1"/>
          </p:nvPr>
        </p:nvSpPr>
        <p:spPr/>
        <p:txBody>
          <a:bodyPr>
            <a:normAutofit/>
          </a:bodyPr>
          <a:lstStyle/>
          <a:p>
            <a:r>
              <a:rPr lang="en-US" sz="2000" dirty="0" smtClean="0"/>
              <a:t>Programs Engaging Fathers</a:t>
            </a:r>
          </a:p>
          <a:p>
            <a:pPr lvl="1"/>
            <a:r>
              <a:rPr lang="en-US" sz="1850" dirty="0" smtClean="0"/>
              <a:t>Office of Child Support Enforcement</a:t>
            </a:r>
          </a:p>
          <a:p>
            <a:pPr lvl="1"/>
            <a:r>
              <a:rPr lang="en-US" sz="1850" dirty="0" smtClean="0"/>
              <a:t>Office of Family Assistance</a:t>
            </a:r>
          </a:p>
          <a:p>
            <a:pPr lvl="1"/>
            <a:r>
              <a:rPr lang="en-US" sz="1850" dirty="0" smtClean="0"/>
              <a:t>Office of Head Start</a:t>
            </a:r>
          </a:p>
          <a:p>
            <a:pPr lvl="1"/>
            <a:r>
              <a:rPr lang="en-US" sz="1850" dirty="0" smtClean="0"/>
              <a:t>Children’s Bureau</a:t>
            </a:r>
          </a:p>
          <a:p>
            <a:pPr lvl="1"/>
            <a:r>
              <a:rPr lang="en-US" sz="1850" dirty="0" smtClean="0"/>
              <a:t>Family and Youth Services Bureau</a:t>
            </a:r>
          </a:p>
          <a:p>
            <a:pPr lvl="1"/>
            <a:r>
              <a:rPr lang="en-US" sz="1850" dirty="0" smtClean="0"/>
              <a:t>Office of Child Care</a:t>
            </a:r>
            <a:endParaRPr lang="en-US" sz="1850" dirty="0"/>
          </a:p>
        </p:txBody>
      </p:sp>
    </p:spTree>
    <p:extLst>
      <p:ext uri="{BB962C8B-B14F-4D97-AF65-F5344CB8AC3E}">
        <p14:creationId xmlns:p14="http://schemas.microsoft.com/office/powerpoint/2010/main" val="390707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cs typeface="Arial" panose="020B0604020202020204" pitchFamily="34" charset="0"/>
              </a:rPr>
              <a:t>The largest public program with a primary focus on fathers and their role in creating family well-being and economic </a:t>
            </a:r>
            <a:r>
              <a:rPr lang="en-US" sz="2000" dirty="0" smtClean="0">
                <a:cs typeface="Arial" panose="020B0604020202020204" pitchFamily="34" charset="0"/>
              </a:rPr>
              <a:t>self-sufficiency. </a:t>
            </a:r>
            <a:endParaRPr lang="en-US" sz="2000" dirty="0">
              <a:cs typeface="Arial" panose="020B0604020202020204" pitchFamily="34" charset="0"/>
            </a:endParaRPr>
          </a:p>
          <a:p>
            <a:endParaRPr lang="en-US" dirty="0"/>
          </a:p>
        </p:txBody>
      </p:sp>
      <p:sp>
        <p:nvSpPr>
          <p:cNvPr id="2" name="Title 1"/>
          <p:cNvSpPr>
            <a:spLocks noGrp="1"/>
          </p:cNvSpPr>
          <p:nvPr>
            <p:ph type="title"/>
          </p:nvPr>
        </p:nvSpPr>
        <p:spPr>
          <a:xfrm>
            <a:off x="685800" y="505480"/>
            <a:ext cx="7543800" cy="523220"/>
          </a:xfrm>
        </p:spPr>
        <p:txBody>
          <a:bodyPr/>
          <a:lstStyle/>
          <a:p>
            <a:pPr algn="l"/>
            <a:r>
              <a:rPr lang="en-US" sz="2800" dirty="0" smtClean="0"/>
              <a:t>Office of Child Support Enforcement</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7</a:t>
            </a:fld>
            <a:endParaRPr lang="en-US" dirty="0"/>
          </a:p>
        </p:txBody>
      </p:sp>
    </p:spTree>
    <p:extLst>
      <p:ext uri="{BB962C8B-B14F-4D97-AF65-F5344CB8AC3E}">
        <p14:creationId xmlns:p14="http://schemas.microsoft.com/office/powerpoint/2010/main" val="277822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a:cs typeface="Arial" panose="020B0604020202020204" pitchFamily="34" charset="0"/>
              </a:rPr>
              <a:t>The Office of Family Assistance has long recognized the value of healthy father involvement and positive father-child engagement despite the historical tendency of family services programs to direct services toward </a:t>
            </a:r>
            <a:r>
              <a:rPr lang="en-US" sz="2000" dirty="0" smtClean="0">
                <a:cs typeface="Arial" panose="020B0604020202020204" pitchFamily="34" charset="0"/>
              </a:rPr>
              <a:t>mothers.</a:t>
            </a:r>
            <a:endParaRPr lang="en-US" sz="2000" dirty="0">
              <a:cs typeface="Arial" panose="020B0604020202020204" pitchFamily="34" charset="0"/>
            </a:endParaRPr>
          </a:p>
        </p:txBody>
      </p:sp>
      <p:sp>
        <p:nvSpPr>
          <p:cNvPr id="2" name="Title 1"/>
          <p:cNvSpPr>
            <a:spLocks noGrp="1"/>
          </p:cNvSpPr>
          <p:nvPr>
            <p:ph type="title"/>
          </p:nvPr>
        </p:nvSpPr>
        <p:spPr>
          <a:xfrm>
            <a:off x="685800" y="505480"/>
            <a:ext cx="7543800" cy="523220"/>
          </a:xfrm>
        </p:spPr>
        <p:txBody>
          <a:bodyPr/>
          <a:lstStyle/>
          <a:p>
            <a:pPr algn="l"/>
            <a:r>
              <a:rPr lang="en-US" sz="2800" dirty="0" smtClean="0"/>
              <a:t>Office of Family Assistance</a:t>
            </a:r>
            <a:endParaRPr lang="en-US" sz="28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8</a:t>
            </a:fld>
            <a:endParaRPr lang="en-US" dirty="0"/>
          </a:p>
        </p:txBody>
      </p:sp>
    </p:spTree>
    <p:extLst>
      <p:ext uri="{BB962C8B-B14F-4D97-AF65-F5344CB8AC3E}">
        <p14:creationId xmlns:p14="http://schemas.microsoft.com/office/powerpoint/2010/main" val="207199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72389112"/>
              </p:ext>
            </p:extLst>
          </p:nvPr>
        </p:nvGraphicFramePr>
        <p:xfrm>
          <a:off x="762000" y="2044700"/>
          <a:ext cx="7543800" cy="107950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1873204618"/>
                    </a:ext>
                  </a:extLst>
                </a:gridCol>
                <a:gridCol w="1508760">
                  <a:extLst>
                    <a:ext uri="{9D8B030D-6E8A-4147-A177-3AD203B41FA5}">
                      <a16:colId xmlns:a16="http://schemas.microsoft.com/office/drawing/2014/main" val="9583687"/>
                    </a:ext>
                  </a:extLst>
                </a:gridCol>
                <a:gridCol w="1508760">
                  <a:extLst>
                    <a:ext uri="{9D8B030D-6E8A-4147-A177-3AD203B41FA5}">
                      <a16:colId xmlns:a16="http://schemas.microsoft.com/office/drawing/2014/main" val="2506168121"/>
                    </a:ext>
                  </a:extLst>
                </a:gridCol>
                <a:gridCol w="1508760">
                  <a:extLst>
                    <a:ext uri="{9D8B030D-6E8A-4147-A177-3AD203B41FA5}">
                      <a16:colId xmlns:a16="http://schemas.microsoft.com/office/drawing/2014/main" val="874984376"/>
                    </a:ext>
                  </a:extLst>
                </a:gridCol>
                <a:gridCol w="1508760">
                  <a:extLst>
                    <a:ext uri="{9D8B030D-6E8A-4147-A177-3AD203B41FA5}">
                      <a16:colId xmlns:a16="http://schemas.microsoft.com/office/drawing/2014/main" val="1870751171"/>
                    </a:ext>
                  </a:extLst>
                </a:gridCol>
              </a:tblGrid>
              <a:tr h="370840">
                <a:tc>
                  <a:txBody>
                    <a:bodyPr/>
                    <a:lstStyle/>
                    <a:p>
                      <a:r>
                        <a:rPr lang="en-US" dirty="0" smtClean="0"/>
                        <a:t>NCP Referrals</a:t>
                      </a:r>
                      <a:endParaRPr lang="en-US" dirty="0"/>
                    </a:p>
                  </a:txBody>
                  <a:tcPr/>
                </a:tc>
                <a:tc>
                  <a:txBody>
                    <a:bodyPr/>
                    <a:lstStyle/>
                    <a:p>
                      <a:r>
                        <a:rPr lang="en-US" dirty="0" smtClean="0"/>
                        <a:t>Number of Cases</a:t>
                      </a:r>
                      <a:endParaRPr lang="en-US" dirty="0"/>
                    </a:p>
                  </a:txBody>
                  <a:tcPr/>
                </a:tc>
                <a:tc>
                  <a:txBody>
                    <a:bodyPr/>
                    <a:lstStyle/>
                    <a:p>
                      <a:r>
                        <a:rPr lang="en-US" dirty="0" smtClean="0"/>
                        <a:t>Total NCP Enrollments</a:t>
                      </a:r>
                      <a:endParaRPr lang="en-US" dirty="0"/>
                    </a:p>
                  </a:txBody>
                  <a:tcPr/>
                </a:tc>
                <a:tc>
                  <a:txBody>
                    <a:bodyPr/>
                    <a:lstStyle/>
                    <a:p>
                      <a:r>
                        <a:rPr lang="en-US" dirty="0" smtClean="0"/>
                        <a:t>Total NCP</a:t>
                      </a:r>
                      <a:r>
                        <a:rPr lang="en-US" baseline="0" dirty="0" smtClean="0"/>
                        <a:t> Completions of Program</a:t>
                      </a:r>
                      <a:endParaRPr lang="en-US" dirty="0"/>
                    </a:p>
                  </a:txBody>
                  <a:tcPr/>
                </a:tc>
                <a:tc>
                  <a:txBody>
                    <a:bodyPr/>
                    <a:lstStyle/>
                    <a:p>
                      <a:r>
                        <a:rPr lang="en-US" dirty="0" smtClean="0"/>
                        <a:t>Total Collections</a:t>
                      </a:r>
                      <a:endParaRPr lang="en-US" dirty="0"/>
                    </a:p>
                  </a:txBody>
                  <a:tcPr/>
                </a:tc>
                <a:extLst>
                  <a:ext uri="{0D108BD9-81ED-4DB2-BD59-A6C34878D82A}">
                    <a16:rowId xmlns:a16="http://schemas.microsoft.com/office/drawing/2014/main" val="1295409785"/>
                  </a:ext>
                </a:extLst>
              </a:tr>
              <a:tr h="370840">
                <a:tc>
                  <a:txBody>
                    <a:bodyPr/>
                    <a:lstStyle/>
                    <a:p>
                      <a:r>
                        <a:rPr lang="en-US" dirty="0" smtClean="0"/>
                        <a:t>21,903</a:t>
                      </a:r>
                      <a:endParaRPr lang="en-US" dirty="0"/>
                    </a:p>
                  </a:txBody>
                  <a:tcPr/>
                </a:tc>
                <a:tc>
                  <a:txBody>
                    <a:bodyPr/>
                    <a:lstStyle/>
                    <a:p>
                      <a:r>
                        <a:rPr lang="en-US" dirty="0" smtClean="0"/>
                        <a:t>52,714</a:t>
                      </a:r>
                      <a:endParaRPr lang="en-US" dirty="0"/>
                    </a:p>
                  </a:txBody>
                  <a:tcPr/>
                </a:tc>
                <a:tc>
                  <a:txBody>
                    <a:bodyPr/>
                    <a:lstStyle/>
                    <a:p>
                      <a:r>
                        <a:rPr lang="en-US" dirty="0" smtClean="0"/>
                        <a:t>14,318</a:t>
                      </a:r>
                      <a:endParaRPr lang="en-US" dirty="0"/>
                    </a:p>
                  </a:txBody>
                  <a:tcPr/>
                </a:tc>
                <a:tc>
                  <a:txBody>
                    <a:bodyPr/>
                    <a:lstStyle/>
                    <a:p>
                      <a:r>
                        <a:rPr lang="en-US" dirty="0" smtClean="0"/>
                        <a:t>3,807</a:t>
                      </a:r>
                      <a:endParaRPr lang="en-US" dirty="0"/>
                    </a:p>
                  </a:txBody>
                  <a:tcPr/>
                </a:tc>
                <a:tc>
                  <a:txBody>
                    <a:bodyPr/>
                    <a:lstStyle/>
                    <a:p>
                      <a:r>
                        <a:rPr lang="en-US" dirty="0" smtClean="0"/>
                        <a:t>$284,974,749</a:t>
                      </a:r>
                      <a:endParaRPr lang="en-US" dirty="0"/>
                    </a:p>
                  </a:txBody>
                  <a:tcPr/>
                </a:tc>
                <a:extLst>
                  <a:ext uri="{0D108BD9-81ED-4DB2-BD59-A6C34878D82A}">
                    <a16:rowId xmlns:a16="http://schemas.microsoft.com/office/drawing/2014/main" val="1448187400"/>
                  </a:ext>
                </a:extLst>
              </a:tr>
            </a:tbl>
          </a:graphicData>
        </a:graphic>
      </p:graphicFrame>
      <p:sp>
        <p:nvSpPr>
          <p:cNvPr id="4" name="Rectangle 1"/>
          <p:cNvSpPr>
            <a:spLocks noGrp="1" noChangeArrowheads="1"/>
          </p:cNvSpPr>
          <p:nvPr>
            <p:ph type="title"/>
          </p:nvPr>
        </p:nvSpPr>
        <p:spPr bwMode="auto">
          <a:xfrm>
            <a:off x="685800" y="505481"/>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r>
              <a:rPr lang="en-US" sz="2800" dirty="0">
                <a:solidFill>
                  <a:srgbClr val="336A90"/>
                </a:solidFill>
              </a:rPr>
              <a:t>Noncustodial Parent Employment Program (NPEP</a:t>
            </a:r>
            <a:r>
              <a:rPr lang="en-US" sz="2800" dirty="0" smtClean="0">
                <a:solidFill>
                  <a:srgbClr val="336A90"/>
                </a:solidFill>
              </a:rPr>
              <a:t>)</a:t>
            </a:r>
            <a:endParaRPr kumimoji="0" lang="en-US" altLang="en-US" sz="2800" b="0" i="0" u="none" strike="noStrike" cap="none" normalizeH="0" baseline="0" dirty="0" smtClean="0">
              <a:ln>
                <a:noFill/>
              </a:ln>
              <a:solidFill>
                <a:schemeClr val="bg1"/>
              </a:solidFill>
              <a:effectLst/>
            </a:endParaRPr>
          </a:p>
        </p:txBody>
      </p:sp>
      <p:sp>
        <p:nvSpPr>
          <p:cNvPr id="6" name="Slide Number Placeholder 5"/>
          <p:cNvSpPr>
            <a:spLocks noGrp="1"/>
          </p:cNvSpPr>
          <p:nvPr>
            <p:ph type="sldNum" sz="quarter" idx="4"/>
          </p:nvPr>
        </p:nvSpPr>
        <p:spPr/>
        <p:txBody>
          <a:bodyPr/>
          <a:lstStyle/>
          <a:p>
            <a:fld id="{42782948-4DBE-204D-AB9E-B65E067054AE}" type="slidenum">
              <a:rPr lang="en-US" smtClean="0"/>
              <a:pPr/>
              <a:t>9</a:t>
            </a:fld>
            <a:endParaRPr lang="en-US" dirty="0"/>
          </a:p>
        </p:txBody>
      </p:sp>
      <p:sp>
        <p:nvSpPr>
          <p:cNvPr id="2" name="TextBox 1"/>
          <p:cNvSpPr txBox="1"/>
          <p:nvPr/>
        </p:nvSpPr>
        <p:spPr>
          <a:xfrm>
            <a:off x="685800" y="1428750"/>
            <a:ext cx="7848600" cy="461665"/>
          </a:xfrm>
          <a:prstGeom prst="rect">
            <a:avLst/>
          </a:prstGeom>
          <a:noFill/>
        </p:spPr>
        <p:txBody>
          <a:bodyPr wrap="square" rtlCol="0">
            <a:spAutoFit/>
          </a:bodyPr>
          <a:lstStyle/>
          <a:p>
            <a:r>
              <a:rPr lang="en-US" sz="2400" dirty="0">
                <a:solidFill>
                  <a:srgbClr val="5B616B"/>
                </a:solidFill>
                <a:latin typeface="Arial" panose="020B0604020202020204" pitchFamily="34" charset="0"/>
                <a:cs typeface="Arial" panose="020B0604020202020204" pitchFamily="34" charset="0"/>
              </a:rPr>
              <a:t>S</a:t>
            </a:r>
            <a:r>
              <a:rPr lang="en-US" altLang="en-US" sz="2400" dirty="0">
                <a:solidFill>
                  <a:srgbClr val="5B616B"/>
                </a:solidFill>
                <a:latin typeface="Arial" panose="020B0604020202020204" pitchFamily="34" charset="0"/>
                <a:ea typeface="Calibri" panose="020F0502020204030204" pitchFamily="34" charset="0"/>
                <a:cs typeface="Arial" panose="020B0604020202020204" pitchFamily="34" charset="0"/>
              </a:rPr>
              <a:t>tatistics for the NPEP Program as of October 2018</a:t>
            </a:r>
            <a:endParaRPr lang="en-US" sz="2400" dirty="0" smtClean="0">
              <a:solidFill>
                <a:srgbClr val="5B61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61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CSE PPT Template">
  <a:themeElements>
    <a:clrScheme name="Blue Hyperlinks">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336A90"/>
      </a:hlink>
      <a:folHlink>
        <a:srgbClr val="336A9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CSE PPT Template" id="{DD8AACFD-5F29-4C83-B42B-07E6F8F77E3C}" vid="{A575D76D-E870-4FD7-8640-1B89F3156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58DD68-9EA5-455E-BBE0-4D9B9D2B057B}"/>
</file>

<file path=customXml/itemProps2.xml><?xml version="1.0" encoding="utf-8"?>
<ds:datastoreItem xmlns:ds="http://schemas.openxmlformats.org/officeDocument/2006/customXml" ds:itemID="{54339F21-93E3-4134-9953-BF6C6CA74CC0}">
  <ds:schemaRefs>
    <ds:schemaRef ds:uri="http://schemas.microsoft.com/sharepoint/v3/contenttype/forms"/>
  </ds:schemaRefs>
</ds:datastoreItem>
</file>

<file path=customXml/itemProps3.xml><?xml version="1.0" encoding="utf-8"?>
<ds:datastoreItem xmlns:ds="http://schemas.openxmlformats.org/officeDocument/2006/customXml" ds:itemID="{D0CA9566-EE70-42A3-AFE7-D5A0A9887BD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4e7512b7-f267-4950-a789-16d6ae86b79c"/>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1495</Words>
  <Application>Microsoft Office PowerPoint</Application>
  <PresentationFormat>On-screen Show (16:9)</PresentationFormat>
  <Paragraphs>172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OCSE PPT Template</vt:lpstr>
      <vt:lpstr>Administration for Children and Families (ACF) Engagement of Fathers</vt:lpstr>
      <vt:lpstr>Purpose</vt:lpstr>
      <vt:lpstr>Administration for Children and Families</vt:lpstr>
      <vt:lpstr>Why Fathers?</vt:lpstr>
      <vt:lpstr> ACF-IM-18-01</vt:lpstr>
      <vt:lpstr>Administration for Children and Families</vt:lpstr>
      <vt:lpstr>Office of Child Support Enforcement</vt:lpstr>
      <vt:lpstr>Office of Family Assistance</vt:lpstr>
      <vt:lpstr>Noncustodial Parent Employment Program (NPEP)</vt:lpstr>
      <vt:lpstr>Office of Head Start</vt:lpstr>
      <vt:lpstr>Children’s Bureau </vt:lpstr>
      <vt:lpstr>Family and Youth Services Bureau</vt:lpstr>
      <vt:lpstr>Office of Child Care</vt:lpstr>
      <vt:lpstr>Father Engagement Awareness</vt:lpstr>
      <vt:lpstr>Key Point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2017-02-01T13:55:39Z</dcterms:created>
  <dcterms:modified xsi:type="dcterms:W3CDTF">2019-10-17T13:27:55Z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